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tags/tag4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6.xml" ContentType="application/vnd.openxmlformats-officedocument.presentationml.tags+xml"/>
  <Override PartName="/ppt/notesSlides/notesSlide39.xml" ContentType="application/vnd.openxmlformats-officedocument.presentationml.notesSlide+xml"/>
  <Override PartName="/ppt/tags/tag57.xml" ContentType="application/vnd.openxmlformats-officedocument.presentationml.tags+xml"/>
  <Override PartName="/ppt/notesSlides/notesSlide40.xml" ContentType="application/vnd.openxmlformats-officedocument.presentationml.notesSlide+xml"/>
  <Override PartName="/ppt/tags/tag58.xml" ContentType="application/vnd.openxmlformats-officedocument.presentationml.tags+xml"/>
  <Override PartName="/ppt/notesSlides/notesSlide41.xml" ContentType="application/vnd.openxmlformats-officedocument.presentationml.notesSlide+xml"/>
  <Override PartName="/ppt/tags/tag59.xml" ContentType="application/vnd.openxmlformats-officedocument.presentationml.tags+xml"/>
  <Override PartName="/ppt/notesSlides/notesSlide42.xml" ContentType="application/vnd.openxmlformats-officedocument.presentationml.notesSlide+xml"/>
  <Override PartName="/ppt/tags/tag60.xml" ContentType="application/vnd.openxmlformats-officedocument.presentationml.tags+xml"/>
  <Override PartName="/ppt/notesSlides/notesSlide43.xml" ContentType="application/vnd.openxmlformats-officedocument.presentationml.notesSlide+xml"/>
  <Override PartName="/ppt/tags/tag61.xml" ContentType="application/vnd.openxmlformats-officedocument.presentationml.tags+xml"/>
  <Override PartName="/ppt/notesSlides/notesSlide4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9" r:id="rId2"/>
    <p:sldId id="261" r:id="rId3"/>
    <p:sldId id="281" r:id="rId4"/>
    <p:sldId id="289" r:id="rId5"/>
    <p:sldId id="290" r:id="rId6"/>
    <p:sldId id="291" r:id="rId7"/>
    <p:sldId id="292" r:id="rId8"/>
    <p:sldId id="293" r:id="rId9"/>
    <p:sldId id="297" r:id="rId10"/>
    <p:sldId id="294" r:id="rId11"/>
    <p:sldId id="308" r:id="rId12"/>
    <p:sldId id="309" r:id="rId13"/>
    <p:sldId id="282" r:id="rId14"/>
    <p:sldId id="301" r:id="rId15"/>
    <p:sldId id="302" r:id="rId16"/>
    <p:sldId id="303" r:id="rId17"/>
    <p:sldId id="296" r:id="rId18"/>
    <p:sldId id="304" r:id="rId19"/>
    <p:sldId id="305" r:id="rId20"/>
    <p:sldId id="306" r:id="rId21"/>
    <p:sldId id="307" r:id="rId22"/>
    <p:sldId id="284" r:id="rId23"/>
    <p:sldId id="314" r:id="rId24"/>
    <p:sldId id="262" r:id="rId25"/>
    <p:sldId id="313" r:id="rId26"/>
    <p:sldId id="315" r:id="rId27"/>
    <p:sldId id="316" r:id="rId28"/>
    <p:sldId id="317" r:id="rId29"/>
    <p:sldId id="318" r:id="rId30"/>
    <p:sldId id="332" r:id="rId31"/>
    <p:sldId id="267" r:id="rId32"/>
    <p:sldId id="319" r:id="rId33"/>
    <p:sldId id="320" r:id="rId34"/>
    <p:sldId id="321" r:id="rId35"/>
    <p:sldId id="295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6" r:id="rId46"/>
    <p:sldId id="334" r:id="rId47"/>
    <p:sldId id="274" r:id="rId48"/>
    <p:sldId id="335" r:id="rId49"/>
    <p:sldId id="275" r:id="rId50"/>
    <p:sldId id="33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9"/>
            <p14:sldId id="290"/>
            <p14:sldId id="291"/>
            <p14:sldId id="292"/>
            <p14:sldId id="293"/>
            <p14:sldId id="297"/>
            <p14:sldId id="294"/>
            <p14:sldId id="308"/>
            <p14:sldId id="309"/>
            <p14:sldId id="282"/>
            <p14:sldId id="301"/>
            <p14:sldId id="302"/>
            <p14:sldId id="303"/>
            <p14:sldId id="296"/>
            <p14:sldId id="304"/>
            <p14:sldId id="305"/>
            <p14:sldId id="306"/>
            <p14:sldId id="307"/>
            <p14:sldId id="284"/>
            <p14:sldId id="314"/>
            <p14:sldId id="262"/>
            <p14:sldId id="313"/>
            <p14:sldId id="315"/>
            <p14:sldId id="316"/>
            <p14:sldId id="317"/>
            <p14:sldId id="318"/>
            <p14:sldId id="332"/>
          </p14:sldIdLst>
        </p14:section>
        <p14:section name="Topic 1" id="{6D9936A3-3945-4757-BC8B-B5C252D8E036}">
          <p14:sldIdLst>
            <p14:sldId id="267"/>
            <p14:sldId id="319"/>
            <p14:sldId id="320"/>
            <p14:sldId id="321"/>
            <p14:sldId id="295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6"/>
            <p14:sldId id="334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>
            <p14:sldId id="274"/>
            <p14:sldId id="335"/>
          </p14:sldIdLst>
        </p14:section>
        <p14:section name="Conclusion and Summary" id="{790CEF5B-569A-4C2F-BED5-750B08C0E5AD}">
          <p14:sldIdLst>
            <p14:sldId id="275"/>
          </p14:sldIdLst>
        </p14:section>
        <p14:section name="Appendix" id="{3F78B471-41DA-46F2-A8E4-97E471896AB3}">
          <p14:sldIdLst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1AB1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9750" autoAdjust="0"/>
  </p:normalViewPr>
  <p:slideViewPr>
    <p:cSldViewPr>
      <p:cViewPr>
        <p:scale>
          <a:sx n="100" d="100"/>
          <a:sy n="100" d="100"/>
        </p:scale>
        <p:origin x="-64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757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n → </a:t>
          </a:r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10CF16DA-BFAF-4768-86AF-F5B9D37BC56D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597F528-8399-4332-9ED2-7955331AE04E}" type="parTrans" cxnId="{8FF7184B-7194-4842-B2EE-A5E22C799BB2}">
      <dgm:prSet/>
      <dgm:spPr/>
      <dgm:t>
        <a:bodyPr/>
        <a:lstStyle/>
        <a:p>
          <a:endParaRPr lang="en-IN"/>
        </a:p>
      </dgm:t>
    </dgm:pt>
    <dgm:pt modelId="{D938949C-A81B-4A3E-B985-65D574D09635}" type="sibTrans" cxnId="{8FF7184B-7194-4842-B2EE-A5E22C799BB2}">
      <dgm:prSet/>
      <dgm:spPr/>
      <dgm:t>
        <a:bodyPr/>
        <a:lstStyle/>
        <a:p>
          <a:endParaRPr lang="en-IN"/>
        </a:p>
      </dgm:t>
    </dgm:pt>
    <dgm:pt modelId="{15137CE1-6D4C-4EC4-832A-7F052C4B02E6}">
      <dgm:prSet phldrT="[Text]" custT="1"/>
      <dgm:spPr/>
      <dgm:t>
        <a:bodyPr/>
        <a:lstStyle/>
        <a:p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n → </a:t>
          </a:r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3ABF7-1CB7-4B2C-823B-2E6F37A3BE88}" type="parTrans" cxnId="{EF1AB1D0-E176-48CD-A5B9-7199915A6381}">
      <dgm:prSet/>
      <dgm:spPr/>
      <dgm:t>
        <a:bodyPr/>
        <a:lstStyle/>
        <a:p>
          <a:endParaRPr lang="en-IN"/>
        </a:p>
      </dgm:t>
    </dgm:pt>
    <dgm:pt modelId="{9E9AB580-F728-44F6-9E4E-33880B14FF26}" type="sibTrans" cxnId="{EF1AB1D0-E176-48CD-A5B9-7199915A6381}">
      <dgm:prSet/>
      <dgm:spPr/>
      <dgm:t>
        <a:bodyPr/>
        <a:lstStyle/>
        <a:p>
          <a:endParaRPr lang="en-IN"/>
        </a:p>
      </dgm:t>
    </dgm:pt>
    <dgm:pt modelId="{0282A963-CFA8-4143-9B29-679D0D6A0158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B903A9E-B125-4596-8F58-992FA0CCC39D}" type="parTrans" cxnId="{43EB3C9A-F322-4B10-A0CB-E817B89FF82E}">
      <dgm:prSet/>
      <dgm:spPr/>
      <dgm:t>
        <a:bodyPr/>
        <a:lstStyle/>
        <a:p>
          <a:endParaRPr lang="en-IN"/>
        </a:p>
      </dgm:t>
    </dgm:pt>
    <dgm:pt modelId="{A8DD2475-DB48-44C0-8EA4-C05BFCCC7EF9}" type="sibTrans" cxnId="{43EB3C9A-F322-4B10-A0CB-E817B89FF82E}">
      <dgm:prSet/>
      <dgm:spPr/>
      <dgm:t>
        <a:bodyPr/>
        <a:lstStyle/>
        <a:p>
          <a:endParaRPr lang="en-IN"/>
        </a:p>
      </dgm:t>
    </dgm:pt>
    <dgm:pt modelId="{ED67A150-C326-4636-8DCA-F0B5873508B7}">
      <dgm:prSet phldrT="[Text]"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54C69F-4E6B-4E8D-AB46-690049555C96}" type="parTrans" cxnId="{66F776AF-7A85-4DB6-A907-E0ACACA645EA}">
      <dgm:prSet/>
      <dgm:spPr/>
      <dgm:t>
        <a:bodyPr/>
        <a:lstStyle/>
        <a:p>
          <a:endParaRPr lang="en-IN"/>
        </a:p>
      </dgm:t>
    </dgm:pt>
    <dgm:pt modelId="{95CC8204-760E-41D4-A44E-E10A24BDBE75}" type="sibTrans" cxnId="{66F776AF-7A85-4DB6-A907-E0ACACA645EA}">
      <dgm:prSet/>
      <dgm:spPr/>
      <dgm:t>
        <a:bodyPr/>
        <a:lstStyle/>
        <a:p>
          <a:endParaRPr lang="en-IN"/>
        </a:p>
      </dgm:t>
    </dgm:pt>
    <dgm:pt modelId="{9C086FCE-5838-4E6A-A7E3-7E5CE7D4F49E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4221D5B2-FAF7-4219-88FB-550F7C8AF0C0}" type="parTrans" cxnId="{31603A89-ACDC-44D9-8175-9B59ED340091}">
      <dgm:prSet/>
      <dgm:spPr/>
      <dgm:t>
        <a:bodyPr/>
        <a:lstStyle/>
        <a:p>
          <a:endParaRPr lang="en-IN"/>
        </a:p>
      </dgm:t>
    </dgm:pt>
    <dgm:pt modelId="{6CE19089-1BC4-4B93-9042-47454C1C0A36}" type="sibTrans" cxnId="{31603A89-ACDC-44D9-8175-9B59ED340091}">
      <dgm:prSet/>
      <dgm:spPr/>
      <dgm:t>
        <a:bodyPr/>
        <a:lstStyle/>
        <a:p>
          <a:endParaRPr lang="en-IN"/>
        </a:p>
      </dgm:t>
    </dgm:pt>
    <dgm:pt modelId="{7924903D-BDC7-4B6D-AF52-2CF5FAF6A786}">
      <dgm:prSet phldrT="[Text]" custT="1"/>
      <dgm:spPr/>
      <dgm:t>
        <a:bodyPr/>
        <a:lstStyle/>
        <a:p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CC247-2E8F-4174-8BC2-F6299989C81E}" type="parTrans" cxnId="{DADBE7A5-303E-47CC-B8B5-4DCF9F2755D8}">
      <dgm:prSet/>
      <dgm:spPr/>
      <dgm:t>
        <a:bodyPr/>
        <a:lstStyle/>
        <a:p>
          <a:endParaRPr lang="en-IN"/>
        </a:p>
      </dgm:t>
    </dgm:pt>
    <dgm:pt modelId="{F8964EB4-95BC-4545-9C05-08E5D55D88C4}" type="sibTrans" cxnId="{DADBE7A5-303E-47CC-B8B5-4DCF9F2755D8}">
      <dgm:prSet/>
      <dgm:spPr/>
      <dgm:t>
        <a:bodyPr/>
        <a:lstStyle/>
        <a:p>
          <a:endParaRPr lang="en-IN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6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6" custLinFactNeighborX="-6" custLinFactNeighborY="-460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50C55C-6AE2-477A-AB63-FF805D76B5CA}" type="pres">
      <dgm:prSet presAssocID="{88B75C29-8054-417D-BCE3-878A55118F6D}" presName="sp" presStyleCnt="0"/>
      <dgm:spPr/>
      <dgm:t>
        <a:bodyPr/>
        <a:lstStyle/>
        <a:p>
          <a:endParaRPr lang="en-IN"/>
        </a:p>
      </dgm:t>
    </dgm:pt>
    <dgm:pt modelId="{6BA817EF-4A68-4657-83DE-1D1E72C199C3}" type="pres">
      <dgm:prSet presAssocID="{10CF16DA-BFAF-4768-86AF-F5B9D37BC56D}" presName="linNode" presStyleCnt="0"/>
      <dgm:spPr/>
      <dgm:t>
        <a:bodyPr/>
        <a:lstStyle/>
        <a:p>
          <a:endParaRPr lang="en-IN"/>
        </a:p>
      </dgm:t>
    </dgm:pt>
    <dgm:pt modelId="{692212B7-8AB4-43D7-9D29-C58BA2890BE3}" type="pres">
      <dgm:prSet presAssocID="{10CF16DA-BFAF-4768-86AF-F5B9D37BC56D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745AD920-E4B8-45A5-90DC-18A23C4805A6}" type="pres">
      <dgm:prSet presAssocID="{10CF16DA-BFAF-4768-86AF-F5B9D37BC56D}" presName="descendantText" presStyleLbl="alignAccFollowNode1" presStyleIdx="3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50BC9F9A-A8C2-475A-B3CB-22B88AC263CF}" type="pres">
      <dgm:prSet presAssocID="{D938949C-A81B-4A3E-B985-65D574D09635}" presName="sp" presStyleCnt="0"/>
      <dgm:spPr/>
      <dgm:t>
        <a:bodyPr/>
        <a:lstStyle/>
        <a:p>
          <a:endParaRPr lang="en-IN"/>
        </a:p>
      </dgm:t>
    </dgm:pt>
    <dgm:pt modelId="{DA4ED3B8-1850-47BF-9069-EC7AE70E1EA4}" type="pres">
      <dgm:prSet presAssocID="{0282A963-CFA8-4143-9B29-679D0D6A0158}" presName="linNode" presStyleCnt="0"/>
      <dgm:spPr/>
      <dgm:t>
        <a:bodyPr/>
        <a:lstStyle/>
        <a:p>
          <a:endParaRPr lang="en-IN"/>
        </a:p>
      </dgm:t>
    </dgm:pt>
    <dgm:pt modelId="{DCF55347-1E7C-4AF7-8CC4-A18A3FC45743}" type="pres">
      <dgm:prSet presAssocID="{0282A963-CFA8-4143-9B29-679D0D6A0158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9969AFD4-7CCF-493A-8D1D-43A3644DFBE4}" type="pres">
      <dgm:prSet presAssocID="{0282A963-CFA8-4143-9B29-679D0D6A0158}" presName="descendantText" presStyleLbl="alignAccFollowNode1" presStyleIdx="4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D9E5534D-BEAA-4AB1-9E63-7420BF7CDD0B}" type="pres">
      <dgm:prSet presAssocID="{A8DD2475-DB48-44C0-8EA4-C05BFCCC7EF9}" presName="sp" presStyleCnt="0"/>
      <dgm:spPr/>
      <dgm:t>
        <a:bodyPr/>
        <a:lstStyle/>
        <a:p>
          <a:endParaRPr lang="en-IN"/>
        </a:p>
      </dgm:t>
    </dgm:pt>
    <dgm:pt modelId="{63791954-B4B5-43A4-9742-CFED271DBDC5}" type="pres">
      <dgm:prSet presAssocID="{9C086FCE-5838-4E6A-A7E3-7E5CE7D4F49E}" presName="linNode" presStyleCnt="0"/>
      <dgm:spPr/>
      <dgm:t>
        <a:bodyPr/>
        <a:lstStyle/>
        <a:p>
          <a:endParaRPr lang="en-IN"/>
        </a:p>
      </dgm:t>
    </dgm:pt>
    <dgm:pt modelId="{1D2892F0-DAE7-4DA3-8735-B3E2F2A5167A}" type="pres">
      <dgm:prSet presAssocID="{9C086FCE-5838-4E6A-A7E3-7E5CE7D4F49E}" presName="parentText" presStyleLbl="node1" presStyleIdx="5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F7D0AFA5-B0FD-4143-BA54-47A6F1F2E431}" type="pres">
      <dgm:prSet presAssocID="{9C086FCE-5838-4E6A-A7E3-7E5CE7D4F49E}" presName="descendantText" presStyleLbl="alignAccFollowNode1" presStyleIdx="5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3F345107-189D-45A5-B19F-6FE7AD404868}" type="presOf" srcId="{15137CE1-6D4C-4EC4-832A-7F052C4B02E6}" destId="{745AD920-E4B8-45A5-90DC-18A23C4805A6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8FF7184B-7194-4842-B2EE-A5E22C799BB2}" srcId="{F6FEADD9-F67D-41F5-BA4C-3C84956E7F46}" destId="{10CF16DA-BFAF-4768-86AF-F5B9D37BC56D}" srcOrd="3" destOrd="0" parTransId="{9597F528-8399-4332-9ED2-7955331AE04E}" sibTransId="{D938949C-A81B-4A3E-B985-65D574D09635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6F776AF-7A85-4DB6-A907-E0ACACA645EA}" srcId="{0282A963-CFA8-4143-9B29-679D0D6A0158}" destId="{ED67A150-C326-4636-8DCA-F0B5873508B7}" srcOrd="0" destOrd="0" parTransId="{B054C69F-4E6B-4E8D-AB46-690049555C96}" sibTransId="{95CC8204-760E-41D4-A44E-E10A24BDBE75}"/>
    <dgm:cxn modelId="{BFA904E2-D3AF-4609-B986-6DD6DAA18FEA}" type="presOf" srcId="{9C086FCE-5838-4E6A-A7E3-7E5CE7D4F49E}" destId="{1D2892F0-DAE7-4DA3-8735-B3E2F2A5167A}" srcOrd="0" destOrd="0" presId="urn:microsoft.com/office/officeart/2005/8/layout/vList5"/>
    <dgm:cxn modelId="{50C48992-75DB-4658-88A4-556EEF08A303}" type="presOf" srcId="{7924903D-BDC7-4B6D-AF52-2CF5FAF6A786}" destId="{F7D0AFA5-B0FD-4143-BA54-47A6F1F2E4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152A21C-107B-4769-ADFC-296E11F8DA24}" type="presOf" srcId="{10CF16DA-BFAF-4768-86AF-F5B9D37BC56D}" destId="{692212B7-8AB4-43D7-9D29-C58BA2890B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43EB3C9A-F322-4B10-A0CB-E817B89FF82E}" srcId="{F6FEADD9-F67D-41F5-BA4C-3C84956E7F46}" destId="{0282A963-CFA8-4143-9B29-679D0D6A0158}" srcOrd="4" destOrd="0" parTransId="{3B903A9E-B125-4596-8F58-992FA0CCC39D}" sibTransId="{A8DD2475-DB48-44C0-8EA4-C05BFCCC7EF9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EF1AB1D0-E176-48CD-A5B9-7199915A6381}" srcId="{10CF16DA-BFAF-4768-86AF-F5B9D37BC56D}" destId="{15137CE1-6D4C-4EC4-832A-7F052C4B02E6}" srcOrd="0" destOrd="0" parTransId="{12E3ABF7-1CB7-4B2C-823B-2E6F37A3BE88}" sibTransId="{9E9AB580-F728-44F6-9E4E-33880B14FF26}"/>
    <dgm:cxn modelId="{31603A89-ACDC-44D9-8175-9B59ED340091}" srcId="{F6FEADD9-F67D-41F5-BA4C-3C84956E7F46}" destId="{9C086FCE-5838-4E6A-A7E3-7E5CE7D4F49E}" srcOrd="5" destOrd="0" parTransId="{4221D5B2-FAF7-4219-88FB-550F7C8AF0C0}" sibTransId="{6CE19089-1BC4-4B93-9042-47454C1C0A36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DADBE7A5-303E-47CC-B8B5-4DCF9F2755D8}" srcId="{9C086FCE-5838-4E6A-A7E3-7E5CE7D4F49E}" destId="{7924903D-BDC7-4B6D-AF52-2CF5FAF6A786}" srcOrd="0" destOrd="0" parTransId="{030CC247-2E8F-4174-8BC2-F6299989C81E}" sibTransId="{F8964EB4-95BC-4545-9C05-08E5D55D88C4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CCD666C7-A64D-4B83-8811-5D627E70456F}" type="presOf" srcId="{ED67A150-C326-4636-8DCA-F0B5873508B7}" destId="{9969AFD4-7CCF-493A-8D1D-43A3644DFBE4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35166667-0293-40A3-B875-9A487755F0D7}" type="presOf" srcId="{0282A963-CFA8-4143-9B29-679D0D6A0158}" destId="{DCF55347-1E7C-4AF7-8CC4-A18A3FC45743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  <dgm:cxn modelId="{6EB1BDEF-C742-46E9-A4EF-5BFD9A96019D}" type="presParOf" srcId="{AAE7A1E6-6847-453D-B55B-8A82BF138C1D}" destId="{0950C55C-6AE2-477A-AB63-FF805D76B5CA}" srcOrd="5" destOrd="0" presId="urn:microsoft.com/office/officeart/2005/8/layout/vList5"/>
    <dgm:cxn modelId="{04359E59-CE91-4C35-8908-0F85137993BF}" type="presParOf" srcId="{AAE7A1E6-6847-453D-B55B-8A82BF138C1D}" destId="{6BA817EF-4A68-4657-83DE-1D1E72C199C3}" srcOrd="6" destOrd="0" presId="urn:microsoft.com/office/officeart/2005/8/layout/vList5"/>
    <dgm:cxn modelId="{0EA3F9EF-AB41-40CD-B3A9-603D4628C0EC}" type="presParOf" srcId="{6BA817EF-4A68-4657-83DE-1D1E72C199C3}" destId="{692212B7-8AB4-43D7-9D29-C58BA2890BE3}" srcOrd="0" destOrd="0" presId="urn:microsoft.com/office/officeart/2005/8/layout/vList5"/>
    <dgm:cxn modelId="{7BF694EF-C8AE-40E3-B61A-9BD2BECDD4B9}" type="presParOf" srcId="{6BA817EF-4A68-4657-83DE-1D1E72C199C3}" destId="{745AD920-E4B8-45A5-90DC-18A23C4805A6}" srcOrd="1" destOrd="0" presId="urn:microsoft.com/office/officeart/2005/8/layout/vList5"/>
    <dgm:cxn modelId="{AABB0B1A-55AE-4057-A506-3588C9956C08}" type="presParOf" srcId="{AAE7A1E6-6847-453D-B55B-8A82BF138C1D}" destId="{50BC9F9A-A8C2-475A-B3CB-22B88AC263CF}" srcOrd="7" destOrd="0" presId="urn:microsoft.com/office/officeart/2005/8/layout/vList5"/>
    <dgm:cxn modelId="{71250F5B-7730-4272-BA8C-D748098D3DF5}" type="presParOf" srcId="{AAE7A1E6-6847-453D-B55B-8A82BF138C1D}" destId="{DA4ED3B8-1850-47BF-9069-EC7AE70E1EA4}" srcOrd="8" destOrd="0" presId="urn:microsoft.com/office/officeart/2005/8/layout/vList5"/>
    <dgm:cxn modelId="{42EAFE0E-DA97-4779-A249-D1E248C17E5A}" type="presParOf" srcId="{DA4ED3B8-1850-47BF-9069-EC7AE70E1EA4}" destId="{DCF55347-1E7C-4AF7-8CC4-A18A3FC45743}" srcOrd="0" destOrd="0" presId="urn:microsoft.com/office/officeart/2005/8/layout/vList5"/>
    <dgm:cxn modelId="{1F94DB6D-D7FA-4A91-B872-0059D2EEC4AF}" type="presParOf" srcId="{DA4ED3B8-1850-47BF-9069-EC7AE70E1EA4}" destId="{9969AFD4-7CCF-493A-8D1D-43A3644DFBE4}" srcOrd="1" destOrd="0" presId="urn:microsoft.com/office/officeart/2005/8/layout/vList5"/>
    <dgm:cxn modelId="{84A35422-C169-4602-A097-5E9A97F79A68}" type="presParOf" srcId="{AAE7A1E6-6847-453D-B55B-8A82BF138C1D}" destId="{D9E5534D-BEAA-4AB1-9E63-7420BF7CDD0B}" srcOrd="9" destOrd="0" presId="urn:microsoft.com/office/officeart/2005/8/layout/vList5"/>
    <dgm:cxn modelId="{F768672B-95E7-4EF1-B611-6EB31DB27317}" type="presParOf" srcId="{AAE7A1E6-6847-453D-B55B-8A82BF138C1D}" destId="{63791954-B4B5-43A4-9742-CFED271DBDC5}" srcOrd="10" destOrd="0" presId="urn:microsoft.com/office/officeart/2005/8/layout/vList5"/>
    <dgm:cxn modelId="{35D939BF-C177-47BF-A3DD-96751B1289D1}" type="presParOf" srcId="{63791954-B4B5-43A4-9742-CFED271DBDC5}" destId="{1D2892F0-DAE7-4DA3-8735-B3E2F2A5167A}" srcOrd="0" destOrd="0" presId="urn:microsoft.com/office/officeart/2005/8/layout/vList5"/>
    <dgm:cxn modelId="{0499ED53-169E-45D4-A817-FC8ADC792A08}" type="presParOf" srcId="{63791954-B4B5-43A4-9742-CFED271DBDC5}" destId="{F7D0AFA5-B0FD-4143-BA54-47A6F1F2E4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6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Hypsochromic Shift (Blue Shift)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Hyperchromic Effect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50000"/>
            </a:lnSpc>
          </a:pP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Bathochromic Shift (Red Shift)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10CF16DA-BFAF-4768-86AF-F5B9D37BC56D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597F528-8399-4332-9ED2-7955331AE04E}" type="parTrans" cxnId="{8FF7184B-7194-4842-B2EE-A5E22C799BB2}">
      <dgm:prSet/>
      <dgm:spPr/>
      <dgm:t>
        <a:bodyPr/>
        <a:lstStyle/>
        <a:p>
          <a:endParaRPr lang="en-IN"/>
        </a:p>
      </dgm:t>
    </dgm:pt>
    <dgm:pt modelId="{D938949C-A81B-4A3E-B985-65D574D09635}" type="sibTrans" cxnId="{8FF7184B-7194-4842-B2EE-A5E22C799BB2}">
      <dgm:prSet/>
      <dgm:spPr/>
      <dgm:t>
        <a:bodyPr/>
        <a:lstStyle/>
        <a:p>
          <a:endParaRPr lang="en-IN"/>
        </a:p>
      </dgm:t>
    </dgm:pt>
    <dgm:pt modelId="{15137CE1-6D4C-4EC4-832A-7F052C4B02E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Hypochromic Effect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3ABF7-1CB7-4B2C-823B-2E6F37A3BE88}" type="parTrans" cxnId="{EF1AB1D0-E176-48CD-A5B9-7199915A6381}">
      <dgm:prSet/>
      <dgm:spPr/>
      <dgm:t>
        <a:bodyPr/>
        <a:lstStyle/>
        <a:p>
          <a:endParaRPr lang="en-IN"/>
        </a:p>
      </dgm:t>
    </dgm:pt>
    <dgm:pt modelId="{9E9AB580-F728-44F6-9E4E-33880B14FF26}" type="sibTrans" cxnId="{EF1AB1D0-E176-48CD-A5B9-7199915A6381}">
      <dgm:prSet/>
      <dgm:spPr/>
      <dgm:t>
        <a:bodyPr/>
        <a:lstStyle/>
        <a:p>
          <a:endParaRPr lang="en-IN"/>
        </a:p>
      </dgm:t>
    </dgm:pt>
    <dgm:pt modelId="{E8CDFE14-8DFD-4C71-B17D-718841AA1BF2}" type="pres">
      <dgm:prSet presAssocID="{F6FEADD9-F67D-41F5-BA4C-3C84956E7F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4501AF1-DF2C-4389-BF51-56E60A00B4F9}" type="pres">
      <dgm:prSet presAssocID="{74EE5CD8-078F-4590-BF9C-A341A294A016}" presName="linNode" presStyleCnt="0"/>
      <dgm:spPr/>
      <dgm:t>
        <a:bodyPr/>
        <a:lstStyle/>
        <a:p>
          <a:endParaRPr lang="en-IN"/>
        </a:p>
      </dgm:t>
    </dgm:pt>
    <dgm:pt modelId="{5DA3A11F-6513-4436-AFE1-E7B25C27D7AB}" type="pres">
      <dgm:prSet presAssocID="{74EE5CD8-078F-4590-BF9C-A341A294A016}" presName="parentShp" presStyleLbl="node1" presStyleIdx="0" presStyleCnt="4" custScaleX="292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AC362F-6B79-4BFF-92FA-3A8E532F4E68}" type="pres">
      <dgm:prSet presAssocID="{74EE5CD8-078F-4590-BF9C-A341A294A016}" presName="childShp" presStyleLbl="bgAccFollowNode1" presStyleIdx="0" presStyleCnt="4" custScaleX="1429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108C9D-8438-4EDE-87A6-522843F34AEC}" type="pres">
      <dgm:prSet presAssocID="{CF9FB981-E6ED-4440-AC98-4E4E2ABA2C55}" presName="spacing" presStyleCnt="0"/>
      <dgm:spPr/>
      <dgm:t>
        <a:bodyPr/>
        <a:lstStyle/>
        <a:p>
          <a:endParaRPr lang="en-IN"/>
        </a:p>
      </dgm:t>
    </dgm:pt>
    <dgm:pt modelId="{C13362A1-B722-45C5-B7D2-F89F1936CE1F}" type="pres">
      <dgm:prSet presAssocID="{AA046201-5C4D-445E-BF0B-5C6D2B0A1945}" presName="linNode" presStyleCnt="0"/>
      <dgm:spPr/>
      <dgm:t>
        <a:bodyPr/>
        <a:lstStyle/>
        <a:p>
          <a:endParaRPr lang="en-IN"/>
        </a:p>
      </dgm:t>
    </dgm:pt>
    <dgm:pt modelId="{BEF4099C-5CB9-495E-AF56-AD9937556947}" type="pres">
      <dgm:prSet presAssocID="{AA046201-5C4D-445E-BF0B-5C6D2B0A1945}" presName="parentShp" presStyleLbl="node1" presStyleIdx="1" presStyleCnt="4" custScaleX="292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5ED53B-6BEB-4376-8D20-8A537A610CCB}" type="pres">
      <dgm:prSet presAssocID="{AA046201-5C4D-445E-BF0B-5C6D2B0A1945}" presName="childShp" presStyleLbl="bgAccFollowNode1" presStyleIdx="1" presStyleCnt="4" custScaleX="1429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75D29F-8C9C-4AE5-88BF-80F375305EBC}" type="pres">
      <dgm:prSet presAssocID="{40767EFF-7D52-4469-ACEE-7D28E67337E2}" presName="spacing" presStyleCnt="0"/>
      <dgm:spPr/>
      <dgm:t>
        <a:bodyPr/>
        <a:lstStyle/>
        <a:p>
          <a:endParaRPr lang="en-IN"/>
        </a:p>
      </dgm:t>
    </dgm:pt>
    <dgm:pt modelId="{1D14BC5D-F6E4-4AF6-9E59-D1B3DC1BAEB1}" type="pres">
      <dgm:prSet presAssocID="{D1776C8F-2B10-4075-8DF7-7F65AB725ED5}" presName="linNode" presStyleCnt="0"/>
      <dgm:spPr/>
      <dgm:t>
        <a:bodyPr/>
        <a:lstStyle/>
        <a:p>
          <a:endParaRPr lang="en-IN"/>
        </a:p>
      </dgm:t>
    </dgm:pt>
    <dgm:pt modelId="{38187D02-842C-4A6C-BE3C-02B246641730}" type="pres">
      <dgm:prSet presAssocID="{D1776C8F-2B10-4075-8DF7-7F65AB725ED5}" presName="parentShp" presStyleLbl="node1" presStyleIdx="2" presStyleCnt="4" custScaleX="292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DF84B0-84ED-4BCD-987B-126A5D34DA4B}" type="pres">
      <dgm:prSet presAssocID="{D1776C8F-2B10-4075-8DF7-7F65AB725ED5}" presName="childShp" presStyleLbl="bgAccFollowNode1" presStyleIdx="2" presStyleCnt="4" custScaleX="1429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5495B4-43A9-474C-BD58-F72FA4B5A67F}" type="pres">
      <dgm:prSet presAssocID="{88B75C29-8054-417D-BCE3-878A55118F6D}" presName="spacing" presStyleCnt="0"/>
      <dgm:spPr/>
      <dgm:t>
        <a:bodyPr/>
        <a:lstStyle/>
        <a:p>
          <a:endParaRPr lang="en-IN"/>
        </a:p>
      </dgm:t>
    </dgm:pt>
    <dgm:pt modelId="{092B5B75-5BDB-496E-A26C-A07AF11F6287}" type="pres">
      <dgm:prSet presAssocID="{10CF16DA-BFAF-4768-86AF-F5B9D37BC56D}" presName="linNode" presStyleCnt="0"/>
      <dgm:spPr/>
      <dgm:t>
        <a:bodyPr/>
        <a:lstStyle/>
        <a:p>
          <a:endParaRPr lang="en-IN"/>
        </a:p>
      </dgm:t>
    </dgm:pt>
    <dgm:pt modelId="{72093D14-7843-4B6B-BCEC-2494447D98D7}" type="pres">
      <dgm:prSet presAssocID="{10CF16DA-BFAF-4768-86AF-F5B9D37BC56D}" presName="parentShp" presStyleLbl="node1" presStyleIdx="3" presStyleCnt="4" custScaleX="292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694379-5BF2-4627-8B28-C3299C435D6B}" type="pres">
      <dgm:prSet presAssocID="{10CF16DA-BFAF-4768-86AF-F5B9D37BC56D}" presName="childShp" presStyleLbl="bgAccFollowNode1" presStyleIdx="3" presStyleCnt="4" custScaleX="1429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FF7184B-7194-4842-B2EE-A5E22C799BB2}" srcId="{F6FEADD9-F67D-41F5-BA4C-3C84956E7F46}" destId="{10CF16DA-BFAF-4768-86AF-F5B9D37BC56D}" srcOrd="3" destOrd="0" parTransId="{9597F528-8399-4332-9ED2-7955331AE04E}" sibTransId="{D938949C-A81B-4A3E-B985-65D574D09635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76BF198-2EC4-4669-9AA8-CA79A49D9116}" type="presOf" srcId="{10CF16DA-BFAF-4768-86AF-F5B9D37BC56D}" destId="{72093D14-7843-4B6B-BCEC-2494447D98D7}" srcOrd="0" destOrd="0" presId="urn:microsoft.com/office/officeart/2005/8/layout/vList6"/>
    <dgm:cxn modelId="{AC8ECF44-0EA9-4933-9F98-3A50FF859964}" type="presOf" srcId="{F6FEADD9-F67D-41F5-BA4C-3C84956E7F46}" destId="{E8CDFE14-8DFD-4C71-B17D-718841AA1BF2}" srcOrd="0" destOrd="0" presId="urn:microsoft.com/office/officeart/2005/8/layout/vList6"/>
    <dgm:cxn modelId="{C8249126-BC27-43A5-81AB-76615145C7CC}" type="presOf" srcId="{C59269D0-92A5-481C-BA64-727AFB0DD545}" destId="{0A5ED53B-6BEB-4376-8D20-8A537A610CCB}" srcOrd="0" destOrd="0" presId="urn:microsoft.com/office/officeart/2005/8/layout/vList6"/>
    <dgm:cxn modelId="{4784E322-B891-4D72-A1E2-1C2F54BB514E}" type="presOf" srcId="{74EE5CD8-078F-4590-BF9C-A341A294A016}" destId="{5DA3A11F-6513-4436-AFE1-E7B25C27D7AB}" srcOrd="0" destOrd="0" presId="urn:microsoft.com/office/officeart/2005/8/layout/vList6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07E63881-1DA8-4E73-BE1B-1FEFF6B6D3C4}" type="presOf" srcId="{AA046201-5C4D-445E-BF0B-5C6D2B0A1945}" destId="{BEF4099C-5CB9-495E-AF56-AD9937556947}" srcOrd="0" destOrd="0" presId="urn:microsoft.com/office/officeart/2005/8/layout/vList6"/>
    <dgm:cxn modelId="{95DA42D8-0620-433C-A6D1-01B1780ADCF3}" type="presOf" srcId="{1E4D3931-0DBD-4211-A24A-6AF364284B1E}" destId="{4CAC362F-6B79-4BFF-92FA-3A8E532F4E68}" srcOrd="0" destOrd="0" presId="urn:microsoft.com/office/officeart/2005/8/layout/vList6"/>
    <dgm:cxn modelId="{EF1AB1D0-E176-48CD-A5B9-7199915A6381}" srcId="{10CF16DA-BFAF-4768-86AF-F5B9D37BC56D}" destId="{15137CE1-6D4C-4EC4-832A-7F052C4B02E6}" srcOrd="0" destOrd="0" parTransId="{12E3ABF7-1CB7-4B2C-823B-2E6F37A3BE88}" sibTransId="{9E9AB580-F728-44F6-9E4E-33880B14FF26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A6BAFEC-A3B8-4361-A3F3-3122353E099F}" type="presOf" srcId="{6BE4E373-0656-4EDC-821E-BE09C952B1F6}" destId="{39DF84B0-84ED-4BCD-987B-126A5D34DA4B}" srcOrd="0" destOrd="0" presId="urn:microsoft.com/office/officeart/2005/8/layout/vList6"/>
    <dgm:cxn modelId="{2BD2D8E1-7E8A-4022-88C3-0973E1A1878C}" type="presOf" srcId="{15137CE1-6D4C-4EC4-832A-7F052C4B02E6}" destId="{08694379-5BF2-4627-8B28-C3299C435D6B}" srcOrd="0" destOrd="0" presId="urn:microsoft.com/office/officeart/2005/8/layout/vList6"/>
    <dgm:cxn modelId="{D055DF00-8378-42EF-9A51-F104EA6B1634}" type="presOf" srcId="{D1776C8F-2B10-4075-8DF7-7F65AB725ED5}" destId="{38187D02-842C-4A6C-BE3C-02B246641730}" srcOrd="0" destOrd="0" presId="urn:microsoft.com/office/officeart/2005/8/layout/vList6"/>
    <dgm:cxn modelId="{0D87F106-2B06-4AE6-8FE3-9B48F938F983}" type="presParOf" srcId="{E8CDFE14-8DFD-4C71-B17D-718841AA1BF2}" destId="{D4501AF1-DF2C-4389-BF51-56E60A00B4F9}" srcOrd="0" destOrd="0" presId="urn:microsoft.com/office/officeart/2005/8/layout/vList6"/>
    <dgm:cxn modelId="{00518253-950A-474A-B116-6B7B04F37615}" type="presParOf" srcId="{D4501AF1-DF2C-4389-BF51-56E60A00B4F9}" destId="{5DA3A11F-6513-4436-AFE1-E7B25C27D7AB}" srcOrd="0" destOrd="0" presId="urn:microsoft.com/office/officeart/2005/8/layout/vList6"/>
    <dgm:cxn modelId="{B8E014F3-4E57-429D-AD0F-18DB3955AC9A}" type="presParOf" srcId="{D4501AF1-DF2C-4389-BF51-56E60A00B4F9}" destId="{4CAC362F-6B79-4BFF-92FA-3A8E532F4E68}" srcOrd="1" destOrd="0" presId="urn:microsoft.com/office/officeart/2005/8/layout/vList6"/>
    <dgm:cxn modelId="{B23A0FD9-395D-4345-8101-DBAE3C18C8AA}" type="presParOf" srcId="{E8CDFE14-8DFD-4C71-B17D-718841AA1BF2}" destId="{A0108C9D-8438-4EDE-87A6-522843F34AEC}" srcOrd="1" destOrd="0" presId="urn:microsoft.com/office/officeart/2005/8/layout/vList6"/>
    <dgm:cxn modelId="{FE01BEA3-4EC0-4EA5-A045-BBA598C81E72}" type="presParOf" srcId="{E8CDFE14-8DFD-4C71-B17D-718841AA1BF2}" destId="{C13362A1-B722-45C5-B7D2-F89F1936CE1F}" srcOrd="2" destOrd="0" presId="urn:microsoft.com/office/officeart/2005/8/layout/vList6"/>
    <dgm:cxn modelId="{E00105F0-6DF3-4429-ADC3-A1E58A43E637}" type="presParOf" srcId="{C13362A1-B722-45C5-B7D2-F89F1936CE1F}" destId="{BEF4099C-5CB9-495E-AF56-AD9937556947}" srcOrd="0" destOrd="0" presId="urn:microsoft.com/office/officeart/2005/8/layout/vList6"/>
    <dgm:cxn modelId="{F04B3AA7-1FE8-4E66-B92C-540758410764}" type="presParOf" srcId="{C13362A1-B722-45C5-B7D2-F89F1936CE1F}" destId="{0A5ED53B-6BEB-4376-8D20-8A537A610CCB}" srcOrd="1" destOrd="0" presId="urn:microsoft.com/office/officeart/2005/8/layout/vList6"/>
    <dgm:cxn modelId="{7484FE34-F647-4ABD-81DE-2D04CE0C141E}" type="presParOf" srcId="{E8CDFE14-8DFD-4C71-B17D-718841AA1BF2}" destId="{4975D29F-8C9C-4AE5-88BF-80F375305EBC}" srcOrd="3" destOrd="0" presId="urn:microsoft.com/office/officeart/2005/8/layout/vList6"/>
    <dgm:cxn modelId="{24A3C207-5634-4673-8BF2-EEB06751D9F6}" type="presParOf" srcId="{E8CDFE14-8DFD-4C71-B17D-718841AA1BF2}" destId="{1D14BC5D-F6E4-4AF6-9E59-D1B3DC1BAEB1}" srcOrd="4" destOrd="0" presId="urn:microsoft.com/office/officeart/2005/8/layout/vList6"/>
    <dgm:cxn modelId="{8FE4C7AE-9079-4B2B-925B-907EE4DE39A8}" type="presParOf" srcId="{1D14BC5D-F6E4-4AF6-9E59-D1B3DC1BAEB1}" destId="{38187D02-842C-4A6C-BE3C-02B246641730}" srcOrd="0" destOrd="0" presId="urn:microsoft.com/office/officeart/2005/8/layout/vList6"/>
    <dgm:cxn modelId="{5D7B5669-22EF-4A70-97D7-E9D55489B5AD}" type="presParOf" srcId="{1D14BC5D-F6E4-4AF6-9E59-D1B3DC1BAEB1}" destId="{39DF84B0-84ED-4BCD-987B-126A5D34DA4B}" srcOrd="1" destOrd="0" presId="urn:microsoft.com/office/officeart/2005/8/layout/vList6"/>
    <dgm:cxn modelId="{0A5FA08D-4585-4D13-997C-5718A506346C}" type="presParOf" srcId="{E8CDFE14-8DFD-4C71-B17D-718841AA1BF2}" destId="{435495B4-43A9-474C-BD58-F72FA4B5A67F}" srcOrd="5" destOrd="0" presId="urn:microsoft.com/office/officeart/2005/8/layout/vList6"/>
    <dgm:cxn modelId="{F02A53BB-CA66-484E-8526-87CC24FC8EFF}" type="presParOf" srcId="{E8CDFE14-8DFD-4C71-B17D-718841AA1BF2}" destId="{092B5B75-5BDB-496E-A26C-A07AF11F6287}" srcOrd="6" destOrd="0" presId="urn:microsoft.com/office/officeart/2005/8/layout/vList6"/>
    <dgm:cxn modelId="{A654C4CB-3CDF-4F8E-9739-EDB37E983363}" type="presParOf" srcId="{092B5B75-5BDB-496E-A26C-A07AF11F6287}" destId="{72093D14-7843-4B6B-BCEC-2494447D98D7}" srcOrd="0" destOrd="0" presId="urn:microsoft.com/office/officeart/2005/8/layout/vList6"/>
    <dgm:cxn modelId="{40DAFEE5-75F1-4EF5-987B-A53E0267427A}" type="presParOf" srcId="{092B5B75-5BDB-496E-A26C-A07AF11F6287}" destId="{08694379-5BF2-4627-8B28-C3299C435D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982643" y="-2587246"/>
          <a:ext cx="687393" cy="60366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07997" y="87400"/>
        <a:ext cx="6036686" cy="687393"/>
      </dsp:txXfrm>
    </dsp:sp>
    <dsp:sp modelId="{7E429971-BC57-430F-BB25-C0574E5E39E3}">
      <dsp:nvSpPr>
        <dsp:cNvPr id="0" name=""/>
        <dsp:cNvSpPr/>
      </dsp:nvSpPr>
      <dsp:spPr>
        <a:xfrm>
          <a:off x="132" y="0"/>
          <a:ext cx="1307864" cy="8592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42077" y="41945"/>
        <a:ext cx="1223974" cy="775352"/>
      </dsp:txXfrm>
    </dsp:sp>
    <dsp:sp modelId="{B37A5355-225B-4C6F-AED7-6C620F99EECC}">
      <dsp:nvSpPr>
        <dsp:cNvPr id="0" name=""/>
        <dsp:cNvSpPr/>
      </dsp:nvSpPr>
      <dsp:spPr>
        <a:xfrm rot="5400000">
          <a:off x="3982643" y="-1685041"/>
          <a:ext cx="687393" cy="6036686"/>
        </a:xfrm>
        <a:prstGeom prst="rect">
          <a:avLst/>
        </a:prstGeom>
        <a:solidFill>
          <a:schemeClr val="accent3">
            <a:tint val="40000"/>
            <a:alpha val="90000"/>
            <a:hueOff val="2143370"/>
            <a:satOff val="-2759"/>
            <a:lumOff val="-21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07997" y="989605"/>
        <a:ext cx="6036686" cy="687393"/>
      </dsp:txXfrm>
    </dsp:sp>
    <dsp:sp modelId="{C04276DC-EE64-470A-B8BC-09067B8045FA}">
      <dsp:nvSpPr>
        <dsp:cNvPr id="0" name=""/>
        <dsp:cNvSpPr/>
      </dsp:nvSpPr>
      <dsp:spPr>
        <a:xfrm>
          <a:off x="0" y="864094"/>
          <a:ext cx="1307864" cy="859242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41945" y="906039"/>
        <a:ext cx="1223974" cy="775352"/>
      </dsp:txXfrm>
    </dsp:sp>
    <dsp:sp modelId="{C7C3E6FD-D83F-4BDA-907E-B5EE041DA931}">
      <dsp:nvSpPr>
        <dsp:cNvPr id="0" name=""/>
        <dsp:cNvSpPr/>
      </dsp:nvSpPr>
      <dsp:spPr>
        <a:xfrm rot="5400000">
          <a:off x="3982643" y="-782837"/>
          <a:ext cx="687393" cy="6036686"/>
        </a:xfrm>
        <a:prstGeom prst="rect">
          <a:avLst/>
        </a:prstGeom>
        <a:solidFill>
          <a:schemeClr val="accent3">
            <a:tint val="40000"/>
            <a:alpha val="90000"/>
            <a:hueOff val="4286740"/>
            <a:satOff val="-5517"/>
            <a:lumOff val="-4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86740"/>
              <a:satOff val="-5517"/>
              <a:lumOff val="-4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n → </a:t>
          </a: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07997" y="1891809"/>
        <a:ext cx="6036686" cy="687393"/>
      </dsp:txXfrm>
    </dsp:sp>
    <dsp:sp modelId="{F5034101-5B7D-4FE7-B47A-5A48CF39606B}">
      <dsp:nvSpPr>
        <dsp:cNvPr id="0" name=""/>
        <dsp:cNvSpPr/>
      </dsp:nvSpPr>
      <dsp:spPr>
        <a:xfrm>
          <a:off x="132" y="1805884"/>
          <a:ext cx="1307864" cy="859242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2077" y="1847829"/>
        <a:ext cx="1223974" cy="775352"/>
      </dsp:txXfrm>
    </dsp:sp>
    <dsp:sp modelId="{745AD920-E4B8-45A5-90DC-18A23C4805A6}">
      <dsp:nvSpPr>
        <dsp:cNvPr id="0" name=""/>
        <dsp:cNvSpPr/>
      </dsp:nvSpPr>
      <dsp:spPr>
        <a:xfrm rot="5400000">
          <a:off x="3982643" y="119367"/>
          <a:ext cx="687393" cy="6036686"/>
        </a:xfrm>
        <a:prstGeom prst="rect">
          <a:avLst/>
        </a:prstGeom>
        <a:solidFill>
          <a:schemeClr val="accent3">
            <a:tint val="40000"/>
            <a:alpha val="90000"/>
            <a:hueOff val="6430110"/>
            <a:satOff val="-8276"/>
            <a:lumOff val="-64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430110"/>
              <a:satOff val="-8276"/>
              <a:lumOff val="-6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n → </a:t>
          </a: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07997" y="2794013"/>
        <a:ext cx="6036686" cy="687393"/>
      </dsp:txXfrm>
    </dsp:sp>
    <dsp:sp modelId="{692212B7-8AB4-43D7-9D29-C58BA2890BE3}">
      <dsp:nvSpPr>
        <dsp:cNvPr id="0" name=""/>
        <dsp:cNvSpPr/>
      </dsp:nvSpPr>
      <dsp:spPr>
        <a:xfrm>
          <a:off x="132" y="2708089"/>
          <a:ext cx="1307864" cy="859242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4</a:t>
          </a:r>
          <a:endParaRPr lang="en-US" sz="4300" kern="1200" dirty="0"/>
        </a:p>
      </dsp:txBody>
      <dsp:txXfrm>
        <a:off x="42077" y="2750034"/>
        <a:ext cx="1223974" cy="775352"/>
      </dsp:txXfrm>
    </dsp:sp>
    <dsp:sp modelId="{9969AFD4-7CCF-493A-8D1D-43A3644DFBE4}">
      <dsp:nvSpPr>
        <dsp:cNvPr id="0" name=""/>
        <dsp:cNvSpPr/>
      </dsp:nvSpPr>
      <dsp:spPr>
        <a:xfrm rot="5400000">
          <a:off x="3982643" y="1021571"/>
          <a:ext cx="687393" cy="6036686"/>
        </a:xfrm>
        <a:prstGeom prst="rect">
          <a:avLst/>
        </a:prstGeom>
        <a:solidFill>
          <a:schemeClr val="accent3">
            <a:tint val="40000"/>
            <a:alpha val="90000"/>
            <a:hueOff val="8573481"/>
            <a:satOff val="-11034"/>
            <a:lumOff val="-86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07997" y="3696217"/>
        <a:ext cx="6036686" cy="687393"/>
      </dsp:txXfrm>
    </dsp:sp>
    <dsp:sp modelId="{DCF55347-1E7C-4AF7-8CC4-A18A3FC45743}">
      <dsp:nvSpPr>
        <dsp:cNvPr id="0" name=""/>
        <dsp:cNvSpPr/>
      </dsp:nvSpPr>
      <dsp:spPr>
        <a:xfrm>
          <a:off x="132" y="3610293"/>
          <a:ext cx="1307864" cy="859242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5</a:t>
          </a:r>
          <a:endParaRPr lang="en-US" sz="4300" kern="1200" dirty="0"/>
        </a:p>
      </dsp:txBody>
      <dsp:txXfrm>
        <a:off x="42077" y="3652238"/>
        <a:ext cx="1223974" cy="775352"/>
      </dsp:txXfrm>
    </dsp:sp>
    <dsp:sp modelId="{F7D0AFA5-B0FD-4143-BA54-47A6F1F2E431}">
      <dsp:nvSpPr>
        <dsp:cNvPr id="0" name=""/>
        <dsp:cNvSpPr/>
      </dsp:nvSpPr>
      <dsp:spPr>
        <a:xfrm rot="5400000">
          <a:off x="3982643" y="1923775"/>
          <a:ext cx="687393" cy="6036686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π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→ </a:t>
          </a: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σ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* transition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07997" y="4598421"/>
        <a:ext cx="6036686" cy="687393"/>
      </dsp:txXfrm>
    </dsp:sp>
    <dsp:sp modelId="{1D2892F0-DAE7-4DA3-8735-B3E2F2A5167A}">
      <dsp:nvSpPr>
        <dsp:cNvPr id="0" name=""/>
        <dsp:cNvSpPr/>
      </dsp:nvSpPr>
      <dsp:spPr>
        <a:xfrm>
          <a:off x="132" y="4512497"/>
          <a:ext cx="1307864" cy="85924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6</a:t>
          </a:r>
          <a:endParaRPr lang="en-US" sz="4300" kern="1200" dirty="0"/>
        </a:p>
      </dsp:txBody>
      <dsp:txXfrm>
        <a:off x="42077" y="4554442"/>
        <a:ext cx="1223974" cy="775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C362F-6B79-4BFF-92FA-3A8E532F4E68}">
      <dsp:nvSpPr>
        <dsp:cNvPr id="0" name=""/>
        <dsp:cNvSpPr/>
      </dsp:nvSpPr>
      <dsp:spPr>
        <a:xfrm>
          <a:off x="1087634" y="1574"/>
          <a:ext cx="7193291" cy="1248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0988" lvl="1" indent="-280988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Bathochromic Shift (Red Shift)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7634" y="157681"/>
        <a:ext cx="6724972" cy="936639"/>
      </dsp:txXfrm>
    </dsp:sp>
    <dsp:sp modelId="{5DA3A11F-6513-4436-AFE1-E7B25C27D7AB}">
      <dsp:nvSpPr>
        <dsp:cNvPr id="0" name=""/>
        <dsp:cNvSpPr/>
      </dsp:nvSpPr>
      <dsp:spPr>
        <a:xfrm>
          <a:off x="107497" y="1574"/>
          <a:ext cx="980137" cy="12488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155343" y="49420"/>
        <a:ext cx="884445" cy="1153160"/>
      </dsp:txXfrm>
    </dsp:sp>
    <dsp:sp modelId="{0A5ED53B-6BEB-4376-8D20-8A537A610CCB}">
      <dsp:nvSpPr>
        <dsp:cNvPr id="0" name=""/>
        <dsp:cNvSpPr/>
      </dsp:nvSpPr>
      <dsp:spPr>
        <a:xfrm>
          <a:off x="1087634" y="1375312"/>
          <a:ext cx="7193291" cy="1248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Hypsochromic Shift (Blue Shift)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7634" y="1531419"/>
        <a:ext cx="6724972" cy="936639"/>
      </dsp:txXfrm>
    </dsp:sp>
    <dsp:sp modelId="{BEF4099C-5CB9-495E-AF56-AD9937556947}">
      <dsp:nvSpPr>
        <dsp:cNvPr id="0" name=""/>
        <dsp:cNvSpPr/>
      </dsp:nvSpPr>
      <dsp:spPr>
        <a:xfrm>
          <a:off x="107497" y="1375312"/>
          <a:ext cx="980137" cy="1248852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155343" y="1423158"/>
        <a:ext cx="884445" cy="1153160"/>
      </dsp:txXfrm>
    </dsp:sp>
    <dsp:sp modelId="{39DF84B0-84ED-4BCD-987B-126A5D34DA4B}">
      <dsp:nvSpPr>
        <dsp:cNvPr id="0" name=""/>
        <dsp:cNvSpPr/>
      </dsp:nvSpPr>
      <dsp:spPr>
        <a:xfrm>
          <a:off x="1087634" y="2749050"/>
          <a:ext cx="7193291" cy="1248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Hyperchromic Effect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7634" y="2905157"/>
        <a:ext cx="6724972" cy="936639"/>
      </dsp:txXfrm>
    </dsp:sp>
    <dsp:sp modelId="{38187D02-842C-4A6C-BE3C-02B246641730}">
      <dsp:nvSpPr>
        <dsp:cNvPr id="0" name=""/>
        <dsp:cNvSpPr/>
      </dsp:nvSpPr>
      <dsp:spPr>
        <a:xfrm>
          <a:off x="107497" y="2749050"/>
          <a:ext cx="980137" cy="1248852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155343" y="2796896"/>
        <a:ext cx="884445" cy="1153160"/>
      </dsp:txXfrm>
    </dsp:sp>
    <dsp:sp modelId="{08694379-5BF2-4627-8B28-C3299C435D6B}">
      <dsp:nvSpPr>
        <dsp:cNvPr id="0" name=""/>
        <dsp:cNvSpPr/>
      </dsp:nvSpPr>
      <dsp:spPr>
        <a:xfrm>
          <a:off x="1087634" y="4122788"/>
          <a:ext cx="7193291" cy="1248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Hypochromic Effect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7634" y="4278895"/>
        <a:ext cx="6724972" cy="936639"/>
      </dsp:txXfrm>
    </dsp:sp>
    <dsp:sp modelId="{72093D14-7843-4B6B-BCEC-2494447D98D7}">
      <dsp:nvSpPr>
        <dsp:cNvPr id="0" name=""/>
        <dsp:cNvSpPr/>
      </dsp:nvSpPr>
      <dsp:spPr>
        <a:xfrm>
          <a:off x="107497" y="4122788"/>
          <a:ext cx="980137" cy="124885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4</a:t>
          </a:r>
          <a:endParaRPr lang="en-US" sz="6200" kern="1200" dirty="0"/>
        </a:p>
      </dsp:txBody>
      <dsp:txXfrm>
        <a:off x="155343" y="4170634"/>
        <a:ext cx="884445" cy="115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6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0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7.xml"/><Relationship Id="rId7" Type="http://schemas.openxmlformats.org/officeDocument/2006/relationships/image" Target="../media/image11.wmf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notesSlide" Target="../notesSlides/notesSlide15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tags" Target="../tags/tag29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34.xml"/><Relationship Id="rId7" Type="http://schemas.openxmlformats.org/officeDocument/2006/relationships/image" Target="../media/image19.wmf"/><Relationship Id="rId2" Type="http://schemas.openxmlformats.org/officeDocument/2006/relationships/tags" Target="../tags/tag3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notesSlide" Target="../notesSlides/notesSlide19.xml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5.wmf"/><Relationship Id="rId3" Type="http://schemas.openxmlformats.org/officeDocument/2006/relationships/tags" Target="../tags/tag36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wmf"/><Relationship Id="rId5" Type="http://schemas.openxmlformats.org/officeDocument/2006/relationships/notesSlide" Target="../notesSlides/notesSlide20.xml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4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38.xml"/><Relationship Id="rId7" Type="http://schemas.openxmlformats.org/officeDocument/2006/relationships/image" Target="../media/image26.wmf"/><Relationship Id="rId2" Type="http://schemas.openxmlformats.org/officeDocument/2006/relationships/tags" Target="../tags/tag3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5" Type="http://schemas.openxmlformats.org/officeDocument/2006/relationships/notesSlide" Target="../notesSlides/notesSlide21.xml"/><Relationship Id="rId10" Type="http://schemas.openxmlformats.org/officeDocument/2006/relationships/oleObject" Target="../embeddings/oleObject19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wmf"/><Relationship Id="rId3" Type="http://schemas.openxmlformats.org/officeDocument/2006/relationships/tags" Target="../tags/tag49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wmf"/><Relationship Id="rId5" Type="http://schemas.openxmlformats.org/officeDocument/2006/relationships/notesSlide" Target="../notesSlides/notesSlide33.xml"/><Relationship Id="rId10" Type="http://schemas.openxmlformats.org/officeDocument/2006/relationships/oleObject" Target="../embeddings/oleObject22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51.xml"/><Relationship Id="rId7" Type="http://schemas.openxmlformats.org/officeDocument/2006/relationships/image" Target="../media/image32.wmf"/><Relationship Id="rId2" Type="http://schemas.openxmlformats.org/officeDocument/2006/relationships/tags" Target="../tags/tag5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5" Type="http://schemas.openxmlformats.org/officeDocument/2006/relationships/notesSlide" Target="../notesSlides/notesSlide34.xml"/><Relationship Id="rId10" Type="http://schemas.openxmlformats.org/officeDocument/2006/relationships/oleObject" Target="../embeddings/oleObject26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55.xml"/><Relationship Id="rId7" Type="http://schemas.openxmlformats.org/officeDocument/2006/relationships/image" Target="../media/image38.wmf"/><Relationship Id="rId2" Type="http://schemas.openxmlformats.org/officeDocument/2006/relationships/tags" Target="../tags/tag5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0.wmf"/><Relationship Id="rId5" Type="http://schemas.openxmlformats.org/officeDocument/2006/relationships/notesSlide" Target="../notesSlides/notesSlide36.xml"/><Relationship Id="rId10" Type="http://schemas.openxmlformats.org/officeDocument/2006/relationships/oleObject" Target="../embeddings/oleObject29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gi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UV / Visible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000364" y="4071942"/>
            <a:ext cx="4772528" cy="990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400" b="1" dirty="0" smtClean="0">
                <a:latin typeface="+mn-lt"/>
              </a:rPr>
              <a:t>Mr. </a:t>
            </a:r>
            <a:r>
              <a:rPr lang="en-US" sz="2400" b="1" dirty="0" err="1" smtClean="0">
                <a:latin typeface="+mn-lt"/>
              </a:rPr>
              <a:t>Santosh</a:t>
            </a:r>
            <a:r>
              <a:rPr lang="en-US" sz="2400" b="1" dirty="0" smtClean="0">
                <a:latin typeface="+mn-lt"/>
              </a:rPr>
              <a:t>  L. </a:t>
            </a:r>
            <a:r>
              <a:rPr lang="en-US" sz="2400" b="1" dirty="0" err="1" smtClean="0">
                <a:latin typeface="+mn-lt"/>
              </a:rPr>
              <a:t>Kumbhare</a:t>
            </a:r>
            <a:endParaRPr lang="en-US" sz="2400" b="1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Assistant  Professor</a:t>
            </a:r>
          </a:p>
          <a:p>
            <a:pPr algn="ctr"/>
            <a:r>
              <a:rPr lang="en-US" sz="2400" dirty="0" smtClean="0">
                <a:latin typeface="+mn-lt"/>
              </a:rPr>
              <a:t>       </a:t>
            </a:r>
            <a:r>
              <a:rPr lang="en-US" sz="2400" dirty="0" err="1" smtClean="0">
                <a:latin typeface="+mn-lt"/>
              </a:rPr>
              <a:t>Shri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Shivaji</a:t>
            </a:r>
            <a:r>
              <a:rPr lang="en-US" sz="2400" dirty="0" smtClean="0">
                <a:latin typeface="+mn-lt"/>
              </a:rPr>
              <a:t> Science &amp; Arts college,  </a:t>
            </a:r>
            <a:r>
              <a:rPr lang="en-US" sz="2400" dirty="0" err="1" smtClean="0">
                <a:latin typeface="+mn-lt"/>
              </a:rPr>
              <a:t>Chikhli</a:t>
            </a:r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 Dist. - </a:t>
            </a:r>
            <a:r>
              <a:rPr lang="en-US" sz="2400" dirty="0" err="1" smtClean="0">
                <a:latin typeface="+mn-lt"/>
              </a:rPr>
              <a:t>Buldana</a:t>
            </a: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16632"/>
            <a:ext cx="8077200" cy="1143000"/>
          </a:xfrm>
        </p:spPr>
        <p:txBody>
          <a:bodyPr/>
          <a:lstStyle/>
          <a:p>
            <a:r>
              <a:rPr lang="en-US" dirty="0" smtClean="0"/>
              <a:t>Visible Radiation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176810"/>
            <a:ext cx="5148064" cy="310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539552" y="4221088"/>
          <a:ext cx="8460432" cy="247687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15108"/>
                <a:gridCol w="2115108"/>
                <a:gridCol w="2115108"/>
                <a:gridCol w="2115108"/>
              </a:tblGrid>
              <a:tr h="61921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Violet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61A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400 - 420 nm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61A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Yellow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570 - 585 nm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921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Indigo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420 - 440 nm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Orange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585 - 620 nm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61921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440 - 490 nm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Red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620 -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780 nm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1921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Green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490 - 570 nm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381379"/>
            <a:ext cx="8676456" cy="280022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7200" dirty="0" smtClean="0"/>
              <a:t>Interaction of		   EMR 						with      						Matter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97176" flipH="1">
            <a:off x="3938036" y="91438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16632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Interaction of </a:t>
            </a:r>
            <a:r>
              <a:rPr lang="en-US" dirty="0" smtClean="0"/>
              <a:t>UV Visible Radiation </a:t>
            </a:r>
            <a:r>
              <a:rPr lang="en-US" dirty="0" smtClean="0"/>
              <a:t>with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83568" y="1224136"/>
            <a:ext cx="8305800" cy="580526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 smtClean="0"/>
              <a:t>Electronic Energy Levels:</a:t>
            </a:r>
            <a:endParaRPr lang="en-US" dirty="0" smtClean="0"/>
          </a:p>
          <a:p>
            <a:pPr algn="just"/>
            <a:r>
              <a:rPr lang="en-US" sz="3200" dirty="0" smtClean="0"/>
              <a:t>At room temperature the molecules are in the lowest energy levels 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.</a:t>
            </a:r>
            <a:r>
              <a:rPr lang="en-US" sz="2400" baseline="-25000" dirty="0" smtClean="0"/>
              <a:t> </a:t>
            </a:r>
          </a:p>
          <a:p>
            <a:pPr algn="just"/>
            <a:endParaRPr lang="en-US" sz="2400" baseline="-25000" dirty="0" smtClean="0"/>
          </a:p>
          <a:p>
            <a:pPr algn="just"/>
            <a:r>
              <a:rPr lang="en-US" sz="3200" dirty="0" smtClean="0"/>
              <a:t>When the molecules absorb UV-visible light from EMR, one of the outermost bond / lone pair electron is promoted to higher energy state  such as 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…E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, etc is called as electronic transition and the difference is as:</a:t>
            </a:r>
          </a:p>
          <a:p>
            <a:pPr algn="ctr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∆E = h </a:t>
            </a:r>
            <a:r>
              <a:rPr lang="el-GR" sz="3200" dirty="0" smtClean="0">
                <a:latin typeface="Times New Roman"/>
                <a:cs typeface="Times New Roman"/>
              </a:rPr>
              <a:t>ν</a:t>
            </a:r>
            <a:r>
              <a:rPr lang="en-US" sz="3200" dirty="0" smtClean="0">
                <a:latin typeface="Times New Roman"/>
                <a:cs typeface="Times New Roman"/>
              </a:rPr>
              <a:t> = 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n  </a:t>
            </a:r>
            <a:r>
              <a:rPr lang="en-US" sz="3200" dirty="0" smtClean="0">
                <a:latin typeface="Times New Roman"/>
                <a:cs typeface="Times New Roman"/>
              </a:rPr>
              <a:t>- 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0 </a:t>
            </a:r>
            <a:r>
              <a:rPr lang="en-US" sz="3200" dirty="0" smtClean="0">
                <a:latin typeface="Times New Roman"/>
                <a:cs typeface="Times New Roman"/>
              </a:rPr>
              <a:t>  where (n = 1, 2, 3, … etc)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	∆E = 35 to 71 kcal/mole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"/>
            <a:ext cx="9180512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Lambert’s</a:t>
            </a:r>
          </a:p>
          <a:p>
            <a:r>
              <a:rPr lang="en-US" sz="7200" dirty="0" smtClean="0"/>
              <a:t>Law</a:t>
            </a:r>
            <a:endParaRPr lang="en-US" sz="7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Lambert’s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8"/>
            <a:ext cx="8077200" cy="492893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When a monochromatic radiation is passed through a solution, the decrease in the intensity of radiation with thickness of the solution is directly proportional to the intensity of the incident light.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be the intensity of incident radiation.</a:t>
            </a:r>
          </a:p>
          <a:p>
            <a:pPr lvl="1" algn="just">
              <a:buNone/>
            </a:pPr>
            <a:r>
              <a:rPr lang="en-US" dirty="0" smtClean="0"/>
              <a:t>		</a:t>
            </a:r>
            <a:r>
              <a:rPr lang="en-US" sz="3200" dirty="0" smtClean="0"/>
              <a:t>x be the thickness of the solution.</a:t>
            </a:r>
          </a:p>
          <a:p>
            <a:pPr lvl="1" algn="just">
              <a:buNone/>
            </a:pPr>
            <a:r>
              <a:rPr lang="en-US" sz="3200" dirty="0" smtClean="0"/>
              <a:t>Then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Lambert’s Law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563888" y="1484784"/>
          <a:ext cx="136815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6" imgW="507780" imgH="393529" progId="Equation.3">
                  <p:embed/>
                </p:oleObj>
              </mc:Choice>
              <mc:Fallback>
                <p:oleObj name="Equation" r:id="rId6" imgW="507780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484784"/>
                        <a:ext cx="1368152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699792" y="2636912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So,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635896" y="2564904"/>
          <a:ext cx="144016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8" imgW="672808" imgH="393529" progId="Equation.3">
                  <p:embed/>
                </p:oleObj>
              </mc:Choice>
              <mc:Fallback>
                <p:oleObj name="Equation" r:id="rId8" imgW="672808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564904"/>
                        <a:ext cx="1440160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79712" y="3413318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Integrate equation between limit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= Io at x = 0 and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= I at x=l,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get,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059832" y="5373216"/>
          <a:ext cx="302879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0" imgW="761669" imgH="431613" progId="Equation.3">
                  <p:embed/>
                </p:oleObj>
              </mc:Choice>
              <mc:Fallback>
                <p:oleObj name="Equation" r:id="rId10" imgW="761669" imgH="43161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373216"/>
                        <a:ext cx="3028790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Lambert’s Law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278063" y="1268760"/>
          <a:ext cx="45926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Equation" r:id="rId6" imgW="1155600" imgH="431640" progId="Equation.3">
                  <p:embed/>
                </p:oleObj>
              </mc:Choice>
              <mc:Fallback>
                <p:oleObj name="Equation" r:id="rId6" imgW="11556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268760"/>
                        <a:ext cx="459263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9"/>
          <p:cNvGraphicFramePr>
            <a:graphicFrameLocks noChangeAspect="1"/>
          </p:cNvGraphicFramePr>
          <p:nvPr/>
        </p:nvGraphicFramePr>
        <p:xfrm>
          <a:off x="2393950" y="2348880"/>
          <a:ext cx="4340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Equation" r:id="rId8" imgW="1091880" imgH="431640" progId="Equation.3">
                  <p:embed/>
                </p:oleObj>
              </mc:Choice>
              <mc:Fallback>
                <p:oleObj name="Equation" r:id="rId8" imgW="10918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2348880"/>
                        <a:ext cx="43402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63688" y="3645024"/>
            <a:ext cx="6624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Where,				Absorbance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950" name="Object 9"/>
          <p:cNvGraphicFramePr>
            <a:graphicFrameLocks noChangeAspect="1"/>
          </p:cNvGraphicFramePr>
          <p:nvPr/>
        </p:nvGraphicFramePr>
        <p:xfrm>
          <a:off x="3132138" y="3429000"/>
          <a:ext cx="26241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429000"/>
                        <a:ext cx="2624137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9"/>
          <p:cNvGraphicFramePr>
            <a:graphicFrameLocks noChangeAspect="1"/>
          </p:cNvGraphicFramePr>
          <p:nvPr/>
        </p:nvGraphicFramePr>
        <p:xfrm>
          <a:off x="3522018" y="4532313"/>
          <a:ext cx="17700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Equation" r:id="rId12" imgW="672840" imgH="393480" progId="Equation.3">
                  <p:embed/>
                </p:oleObj>
              </mc:Choice>
              <mc:Fallback>
                <p:oleObj name="Equation" r:id="rId12" imgW="6728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018" y="4532313"/>
                        <a:ext cx="1770062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3779912" y="5721350"/>
          <a:ext cx="13223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Equation" r:id="rId14" imgW="482400" imgH="177480" progId="Equation.3">
                  <p:embed/>
                </p:oleObj>
              </mc:Choice>
              <mc:Fallback>
                <p:oleObj name="Equation" r:id="rId14" imgW="48240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721350"/>
                        <a:ext cx="13223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688632" y="4777988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Absorption coefficient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192688" y="5661248"/>
            <a:ext cx="2483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Lambert’s Law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138436" y="-1147563"/>
            <a:ext cx="6885385" cy="9125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1950" y="-27384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 smtClean="0"/>
          </a:p>
          <a:p>
            <a:r>
              <a:rPr lang="en-US" sz="7200" dirty="0" smtClean="0"/>
              <a:t>Beer’s</a:t>
            </a:r>
          </a:p>
          <a:p>
            <a:r>
              <a:rPr lang="en-US" sz="7200" dirty="0" smtClean="0"/>
              <a:t>Law</a:t>
            </a:r>
            <a:endParaRPr lang="en-US" sz="7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Beer’s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8"/>
            <a:ext cx="8077200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When a monochromatic radiation is passed through a solution, the decrease in the intensity of radiation with thickness of the solution is directly proportional to the intensity of the incident light as well as concentration of the solution.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be the intensity of incident radiation.</a:t>
            </a:r>
          </a:p>
          <a:p>
            <a:pPr lvl="1" algn="just">
              <a:buNone/>
            </a:pPr>
            <a:r>
              <a:rPr lang="en-US" dirty="0" smtClean="0"/>
              <a:t>		</a:t>
            </a:r>
            <a:r>
              <a:rPr lang="en-US" sz="3200" dirty="0" smtClean="0"/>
              <a:t>x be the thickness of the solution.</a:t>
            </a:r>
          </a:p>
          <a:p>
            <a:pPr lvl="1" algn="just">
              <a:buNone/>
            </a:pPr>
            <a:r>
              <a:rPr lang="en-US" sz="3200" dirty="0" smtClean="0"/>
              <a:t>		 C be the concentration of the solution. </a:t>
            </a:r>
          </a:p>
          <a:p>
            <a:pPr lvl="1" algn="just">
              <a:buNone/>
            </a:pPr>
            <a:r>
              <a:rPr lang="en-US" sz="3200" dirty="0" smtClean="0"/>
              <a:t>Then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Beer’s Law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376613" y="1484313"/>
          <a:ext cx="17446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tion" r:id="rId6" imgW="647640" imgH="393480" progId="Equation.3">
                  <p:embed/>
                </p:oleObj>
              </mc:Choice>
              <mc:Fallback>
                <p:oleObj name="Equation" r:id="rId6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1484313"/>
                        <a:ext cx="17446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699792" y="2636912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So,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446463" y="2565400"/>
          <a:ext cx="18224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quation" r:id="rId8" imgW="850680" imgH="393480" progId="Equation.3">
                  <p:embed/>
                </p:oleObj>
              </mc:Choice>
              <mc:Fallback>
                <p:oleObj name="Equation" r:id="rId8" imgW="850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2565400"/>
                        <a:ext cx="18224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79712" y="3413318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Integrate equation between limit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= Io at x = 0 and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= I at x=l,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get,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117528" y="5373688"/>
          <a:ext cx="2822624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Equation" r:id="rId10" imgW="914400" imgH="431640" progId="Equation.3">
                  <p:embed/>
                </p:oleObj>
              </mc:Choice>
              <mc:Fallback>
                <p:oleObj name="Equation" r:id="rId10" imgW="9144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528" y="5373688"/>
                        <a:ext cx="2822624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It is the branch of science that deals with the study of interaction of matter with light.</a:t>
            </a:r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just"/>
            <a:r>
              <a:rPr lang="en-US" dirty="0" smtClean="0"/>
              <a:t>It is the branch of science that deals with the study of interaction of electromagnetic radiation with matter.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Beer’s Law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838698" y="1316038"/>
          <a:ext cx="3389486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Equation" r:id="rId6" imgW="1244520" imgH="393480" progId="Equation.3">
                  <p:embed/>
                </p:oleObj>
              </mc:Choice>
              <mc:Fallback>
                <p:oleObj name="Equation" r:id="rId6" imgW="12445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698" y="1316038"/>
                        <a:ext cx="3389486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9"/>
          <p:cNvGraphicFramePr>
            <a:graphicFrameLocks noChangeAspect="1"/>
          </p:cNvGraphicFramePr>
          <p:nvPr/>
        </p:nvGraphicFramePr>
        <p:xfrm>
          <a:off x="2917825" y="2397125"/>
          <a:ext cx="32051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Equation" r:id="rId8" imgW="1117440" imgH="393480" progId="Equation.3">
                  <p:embed/>
                </p:oleObj>
              </mc:Choice>
              <mc:Fallback>
                <p:oleObj name="Equation" r:id="rId8" imgW="11174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2397125"/>
                        <a:ext cx="3205163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63688" y="3645024"/>
            <a:ext cx="6624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Where,				Absorbance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950" name="Object 9"/>
          <p:cNvGraphicFramePr>
            <a:graphicFrameLocks noChangeAspect="1"/>
          </p:cNvGraphicFramePr>
          <p:nvPr/>
        </p:nvGraphicFramePr>
        <p:xfrm>
          <a:off x="3132138" y="3501008"/>
          <a:ext cx="26241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501008"/>
                        <a:ext cx="2624137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9"/>
          <p:cNvGraphicFramePr>
            <a:graphicFrameLocks noChangeAspect="1"/>
          </p:cNvGraphicFramePr>
          <p:nvPr/>
        </p:nvGraphicFramePr>
        <p:xfrm>
          <a:off x="3192463" y="4532313"/>
          <a:ext cx="17700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12" imgW="672840" imgH="393480" progId="Equation.3">
                  <p:embed/>
                </p:oleObj>
              </mc:Choice>
              <mc:Fallback>
                <p:oleObj name="Equation" r:id="rId12" imgW="6728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4532313"/>
                        <a:ext cx="1770062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3081462" y="5721350"/>
          <a:ext cx="1706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Equation" r:id="rId14" imgW="622080" imgH="177480" progId="Equation.3">
                  <p:embed/>
                </p:oleObj>
              </mc:Choice>
              <mc:Fallback>
                <p:oleObj name="Equation" r:id="rId14" imgW="6220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462" y="5721350"/>
                        <a:ext cx="170656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192688" y="4562545"/>
            <a:ext cx="2951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Molar extinction coefficient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192688" y="5661248"/>
            <a:ext cx="2483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Beer’s Law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Beer’s Law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3297486" y="1340768"/>
          <a:ext cx="17065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6" imgW="622080" imgH="177480" progId="Equation.3">
                  <p:embed/>
                </p:oleObj>
              </mc:Choice>
              <mc:Fallback>
                <p:oleObj name="Equation" r:id="rId6" imgW="62208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486" y="1340768"/>
                        <a:ext cx="170656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1691680" y="2060575"/>
          <a:ext cx="1371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8" imgW="444240" imgH="431640" progId="Equation.3">
                  <p:embed/>
                </p:oleObj>
              </mc:Choice>
              <mc:Fallback>
                <p:oleObj name="Equation" r:id="rId8" imgW="4442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60575"/>
                        <a:ext cx="13716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203848" y="2267290"/>
            <a:ext cx="864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3938290" y="2060575"/>
          <a:ext cx="38020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Equation" r:id="rId10" imgW="1231560" imgH="431640" progId="Equation.3">
                  <p:embed/>
                </p:oleObj>
              </mc:Choice>
              <mc:Fallback>
                <p:oleObj name="Equation" r:id="rId10" imgW="12315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290" y="2060575"/>
                        <a:ext cx="38020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0080" y="3429000"/>
            <a:ext cx="8316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cs typeface="Mangal" pitchFamily="18" charset="0"/>
              </a:rPr>
              <a:t>	From the equation it is seen that the absorbance which is also called as optical density (OD) of a solution in a container of fixed path length is directly proportional to the concentration of a solution.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39321" cy="4176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20217" flipH="1">
            <a:off x="2712331" y="-843037"/>
            <a:ext cx="3090646" cy="9263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085163"/>
            <a:ext cx="4320480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Electronic Transitions</a:t>
            </a:r>
            <a:endParaRPr lang="en-US" sz="7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9776"/>
            <a:ext cx="80772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 smtClean="0"/>
              <a:t>The possible electronic transitions can graphically shown as: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3" y="1900683"/>
            <a:ext cx="8532439" cy="4192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187624" y="1268760"/>
          <a:ext cx="734481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possible electronic transitions are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2212B7-8AB4-43D7-9D29-C58BA2890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692212B7-8AB4-43D7-9D29-C58BA2890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5AD920-E4B8-45A5-90DC-18A23C480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745AD920-E4B8-45A5-90DC-18A23C480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F55347-1E7C-4AF7-8CC4-A18A3FC4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DCF55347-1E7C-4AF7-8CC4-A18A3FC45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69AFD4-7CCF-493A-8D1D-43A3644DF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9969AFD4-7CCF-493A-8D1D-43A3644DF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2892F0-DAE7-4DA3-8735-B3E2F2A51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1D2892F0-DAE7-4DA3-8735-B3E2F2A51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D0AFA5-B0FD-4143-BA54-47A6F1F2E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F7D0AFA5-B0FD-4143-BA54-47A6F1F2E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700808"/>
            <a:ext cx="80772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electron from orbital is excited to corresponding anti-bonding orbital </a:t>
            </a:r>
            <a:r>
              <a:rPr lang="el-GR" sz="3200" dirty="0" smtClean="0">
                <a:cs typeface="Times New Roman"/>
              </a:rPr>
              <a:t>σ</a:t>
            </a:r>
            <a:r>
              <a:rPr lang="en-US" sz="3200" dirty="0" smtClean="0">
                <a:cs typeface="Times New Roman"/>
              </a:rPr>
              <a:t>*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ea typeface="+mn-ea"/>
                <a:cs typeface="Times New Roman"/>
              </a:rPr>
              <a:t>The energy required is large fo</a:t>
            </a:r>
            <a:r>
              <a:rPr lang="en-US" sz="3200" dirty="0" smtClean="0">
                <a:cs typeface="Times New Roman"/>
              </a:rPr>
              <a:t>r this transition.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e.g. Methane (CH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has C-H bond only and can undergo </a:t>
            </a:r>
            <a:r>
              <a:rPr lang="el-GR" sz="3200" dirty="0" smtClean="0">
                <a:cs typeface="Times New Roman"/>
              </a:rPr>
              <a:t>σ</a:t>
            </a:r>
            <a:r>
              <a:rPr lang="en-US" sz="3200" dirty="0" smtClean="0">
                <a:cs typeface="Times New Roman"/>
              </a:rPr>
              <a:t> → </a:t>
            </a:r>
            <a:r>
              <a:rPr lang="el-GR" sz="3200" dirty="0" smtClean="0">
                <a:cs typeface="Times New Roman"/>
              </a:rPr>
              <a:t>σ</a:t>
            </a:r>
            <a:r>
              <a:rPr lang="en-US" sz="3200" dirty="0" smtClean="0">
                <a:cs typeface="Times New Roman"/>
              </a:rPr>
              <a:t>* transition and shows absorbance maxima at 125 nm.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2966" y="514018"/>
            <a:ext cx="6036686" cy="687393"/>
            <a:chOff x="1307997" y="87400"/>
            <a:chExt cx="6036686" cy="6873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 rot="5400000">
              <a:off x="3982643" y="-2587246"/>
              <a:ext cx="687393" cy="6036686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307997" y="87400"/>
              <a:ext cx="6036686" cy="687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0988" lvl="1" indent="-280988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σ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→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σ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* transition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85101" y="426618"/>
            <a:ext cx="1307864" cy="859242"/>
            <a:chOff x="132" y="0"/>
            <a:chExt cx="1307864" cy="8592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132" y="0"/>
              <a:ext cx="1307864" cy="85924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42077" y="41945"/>
              <a:ext cx="1223974" cy="77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1</a:t>
              </a:r>
              <a:endParaRPr lang="en-US" sz="4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700808"/>
            <a:ext cx="80772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electron in a bonding orbital is excited to corresponding anti-bonding orbital </a:t>
            </a:r>
            <a:r>
              <a:rPr lang="el-GR" sz="3200" dirty="0" smtClean="0">
                <a:cs typeface="Times New Roman"/>
              </a:rPr>
              <a:t>π</a:t>
            </a:r>
            <a:r>
              <a:rPr lang="en-US" sz="3200" dirty="0" smtClean="0">
                <a:cs typeface="Times New Roman"/>
              </a:rPr>
              <a:t>*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Times New Roman"/>
              </a:rPr>
              <a:t>Compounds containing multiple bonds like alkenes, alkynes, carbonyl, nitriles, aromatic compounds, etc undergo </a:t>
            </a:r>
            <a:r>
              <a:rPr lang="el-GR" sz="3200" dirty="0" smtClean="0">
                <a:cs typeface="Times New Roman"/>
              </a:rPr>
              <a:t>π</a:t>
            </a:r>
            <a:r>
              <a:rPr lang="en-US" sz="3200" dirty="0" smtClean="0">
                <a:cs typeface="Times New Roman"/>
              </a:rPr>
              <a:t> → </a:t>
            </a:r>
            <a:r>
              <a:rPr lang="el-GR" sz="3200" dirty="0" smtClean="0">
                <a:cs typeface="Times New Roman"/>
              </a:rPr>
              <a:t>π</a:t>
            </a:r>
            <a:r>
              <a:rPr lang="en-US" sz="3200" dirty="0" smtClean="0">
                <a:cs typeface="Times New Roman"/>
              </a:rPr>
              <a:t>* transitions.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e.g. Alkenes generally absorb in the region 170 to 205 nm.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4404" y="552129"/>
            <a:ext cx="6036686" cy="687393"/>
            <a:chOff x="1307997" y="989605"/>
            <a:chExt cx="6036686" cy="6873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 rot="5400000">
              <a:off x="3982643" y="-1685041"/>
              <a:ext cx="687393" cy="6036686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lnRef>
            <a:fillRef idx="1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2143370"/>
                <a:satOff val="-2759"/>
                <a:lumOff val="-2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307997" y="989605"/>
              <a:ext cx="6036686" cy="687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π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→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π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* transition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56407" y="426618"/>
            <a:ext cx="1307864" cy="859242"/>
            <a:chOff x="0" y="864094"/>
            <a:chExt cx="1307864" cy="8592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864094"/>
              <a:ext cx="1307864" cy="85924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41945" y="906039"/>
              <a:ext cx="1223974" cy="77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2</a:t>
              </a:r>
              <a:endParaRPr lang="en-US" sz="4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500174"/>
            <a:ext cx="80772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Saturated compounds containing atoms with lone pair of electrons like O, N, S and halogens are capable of n </a:t>
            </a:r>
            <a:r>
              <a:rPr lang="en-US" sz="3200" dirty="0" smtClean="0">
                <a:cs typeface="Times New Roman"/>
              </a:rPr>
              <a:t>→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el-GR" sz="3200" dirty="0" smtClean="0">
                <a:cs typeface="Times New Roman"/>
              </a:rPr>
              <a:t>σ</a:t>
            </a:r>
            <a:r>
              <a:rPr lang="en-US" sz="3200" dirty="0" smtClean="0">
                <a:cs typeface="Times New Roman"/>
              </a:rPr>
              <a:t>* transition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Times New Roman"/>
              </a:rPr>
              <a:t>These transitions usually requires less energy than </a:t>
            </a:r>
            <a:r>
              <a:rPr lang="el-GR" sz="3200" dirty="0" smtClean="0">
                <a:cs typeface="Times New Roman"/>
              </a:rPr>
              <a:t>σ</a:t>
            </a:r>
            <a:r>
              <a:rPr lang="en-US" sz="3200" dirty="0" smtClean="0">
                <a:cs typeface="Times New Roman"/>
              </a:rPr>
              <a:t> → </a:t>
            </a:r>
            <a:r>
              <a:rPr lang="el-GR" sz="3200" dirty="0" smtClean="0">
                <a:cs typeface="Times New Roman"/>
              </a:rPr>
              <a:t>σ</a:t>
            </a:r>
            <a:r>
              <a:rPr lang="en-US" sz="3200" dirty="0" smtClean="0">
                <a:cs typeface="Times New Roman"/>
              </a:rPr>
              <a:t>* transitions.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The number of organic functional groups with </a:t>
            </a:r>
            <a:r>
              <a:rPr lang="en-US" sz="3200" dirty="0" smtClean="0">
                <a:cs typeface="Times New Roman"/>
              </a:rPr>
              <a:t>n →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el-GR" sz="3200" dirty="0" smtClean="0">
                <a:cs typeface="Times New Roman"/>
              </a:rPr>
              <a:t>σ</a:t>
            </a:r>
            <a:r>
              <a:rPr lang="en-US" sz="3200" dirty="0" smtClean="0">
                <a:cs typeface="Times New Roman"/>
              </a:rPr>
              <a:t>* peaks in UV region is small (150 – 250 nm).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4404" y="512543"/>
            <a:ext cx="6036686" cy="687393"/>
            <a:chOff x="1307997" y="1891809"/>
            <a:chExt cx="6036686" cy="6873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 rot="5400000">
              <a:off x="3982643" y="-782837"/>
              <a:ext cx="687393" cy="6036686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lnRef>
            <a:fillRef idx="1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4286740"/>
                <a:satOff val="-5517"/>
                <a:lumOff val="-4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307997" y="1891809"/>
              <a:ext cx="6036686" cy="687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n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→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σ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* transition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56539" y="426618"/>
            <a:ext cx="1307864" cy="859242"/>
            <a:chOff x="132" y="1805884"/>
            <a:chExt cx="1307864" cy="8592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132" y="1805884"/>
              <a:ext cx="1307864" cy="85924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42077" y="1847829"/>
              <a:ext cx="1223974" cy="77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3</a:t>
              </a:r>
              <a:endParaRPr lang="en-US" sz="4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500174"/>
            <a:ext cx="80772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An electron from non-bonding orbital is promoted to anti-bonding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* orbital.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Times New Roman"/>
              </a:rPr>
              <a:t>Compounds containing double bond involving hetero atoms (C=O, C</a:t>
            </a:r>
            <a:r>
              <a:rPr lang="en-US" sz="3200" dirty="0" smtClean="0">
                <a:latin typeface="Times New Roman"/>
                <a:cs typeface="Times New Roman"/>
              </a:rPr>
              <a:t>≡N, N=O</a:t>
            </a:r>
            <a:r>
              <a:rPr lang="en-US" sz="3200" dirty="0" smtClean="0">
                <a:ea typeface="+mn-ea"/>
                <a:cs typeface="Times New Roman"/>
              </a:rPr>
              <a:t>) undergo such transitions.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cs typeface="Times New Roman"/>
              </a:rPr>
              <a:t>n →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el-GR" sz="3200" dirty="0" smtClean="0">
                <a:cs typeface="Times New Roman"/>
              </a:rPr>
              <a:t>π</a:t>
            </a:r>
            <a:r>
              <a:rPr lang="en-US" sz="3200" dirty="0" smtClean="0">
                <a:cs typeface="Times New Roman"/>
              </a:rPr>
              <a:t>* transitions require minimum energy and show absorption at longer wavelength around 300 nm.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35842" y="443090"/>
            <a:ext cx="6036686" cy="687393"/>
            <a:chOff x="1307997" y="2794013"/>
            <a:chExt cx="6036686" cy="6873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 rot="5400000">
              <a:off x="3982643" y="119367"/>
              <a:ext cx="687393" cy="6036686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lnRef>
            <a:fillRef idx="1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6430110"/>
                <a:satOff val="-8276"/>
                <a:lumOff val="-6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07997" y="2794013"/>
              <a:ext cx="6036686" cy="687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n → </a:t>
              </a: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π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* transition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27977" y="357166"/>
            <a:ext cx="1307864" cy="859242"/>
            <a:chOff x="132" y="2708089"/>
            <a:chExt cx="1307864" cy="8592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132" y="2708089"/>
              <a:ext cx="1307864" cy="85924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42077" y="2750034"/>
              <a:ext cx="1223974" cy="77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4</a:t>
              </a:r>
              <a:endParaRPr lang="en-US" sz="43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57388"/>
            <a:ext cx="8077200" cy="4429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lvl="0" indent="-182880" algn="just"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These electronic transitions are forbidden transitions &amp; are only theoretically possible.</a:t>
            </a:r>
          </a:p>
          <a:p>
            <a:pPr marL="182880" marR="0" lvl="0" indent="-18288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182880" lvl="0" indent="-182880" algn="just">
              <a:buFont typeface="Arial" pitchFamily="34" charset="0"/>
              <a:buChar char="•"/>
            </a:pPr>
            <a:r>
              <a:rPr lang="en-US" sz="3200" dirty="0" smtClean="0">
                <a:cs typeface="Times New Roman"/>
              </a:rPr>
              <a:t>Thus, n →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el-GR" sz="3200" dirty="0" smtClean="0">
                <a:cs typeface="Times New Roman"/>
              </a:rPr>
              <a:t>π</a:t>
            </a:r>
            <a:r>
              <a:rPr lang="en-US" sz="3200" dirty="0" smtClean="0">
                <a:cs typeface="Times New Roman"/>
              </a:rPr>
              <a:t>* &amp; </a:t>
            </a:r>
            <a:r>
              <a:rPr lang="el-GR" sz="3200" dirty="0" smtClean="0">
                <a:cs typeface="Times New Roman"/>
              </a:rPr>
              <a:t>π</a:t>
            </a:r>
            <a:r>
              <a:rPr lang="en-US" sz="3200" dirty="0" smtClean="0">
                <a:cs typeface="Times New Roman"/>
              </a:rPr>
              <a:t> → </a:t>
            </a:r>
            <a:r>
              <a:rPr lang="el-GR" sz="3200" dirty="0" smtClean="0">
                <a:cs typeface="Times New Roman"/>
              </a:rPr>
              <a:t>π</a:t>
            </a:r>
            <a:r>
              <a:rPr lang="en-US" sz="3200" dirty="0" smtClean="0">
                <a:cs typeface="Times New Roman"/>
              </a:rPr>
              <a:t>* electronic transitions show absorption in region above 200 nm which is accessible to UV-visible spectrophotometer.</a:t>
            </a:r>
          </a:p>
          <a:p>
            <a:pPr marL="182880" lvl="0" indent="-182880" algn="just"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182880" lvl="0" indent="-182880" algn="just">
              <a:buFont typeface="Arial" pitchFamily="34" charset="0"/>
              <a:buChar char="•"/>
            </a:pPr>
            <a:r>
              <a:rPr lang="en-US" sz="3200" dirty="0" smtClean="0">
                <a:cs typeface="Times New Roman"/>
              </a:rPr>
              <a:t>The UV spectrum is of only a few broad of absorption.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86295" y="140866"/>
            <a:ext cx="6101166" cy="701879"/>
            <a:chOff x="1243517" y="3681731"/>
            <a:chExt cx="6101166" cy="7018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ectangle 22"/>
            <p:cNvSpPr/>
            <p:nvPr/>
          </p:nvSpPr>
          <p:spPr>
            <a:xfrm rot="5400000">
              <a:off x="3918163" y="1007085"/>
              <a:ext cx="687393" cy="6036686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lnRef>
            <a:fillRef idx="1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8573481"/>
                <a:satOff val="-11034"/>
                <a:lumOff val="-86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307997" y="3696217"/>
              <a:ext cx="6036686" cy="687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σ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→ </a:t>
              </a: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π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* transition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10" y="69428"/>
            <a:ext cx="1307864" cy="859242"/>
            <a:chOff x="132" y="3610293"/>
            <a:chExt cx="1307864" cy="8592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132" y="3610293"/>
              <a:ext cx="1307864" cy="85924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42077" y="3652238"/>
              <a:ext cx="1223974" cy="77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5</a:t>
              </a:r>
              <a:endParaRPr lang="en-US" sz="43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64370" y="939184"/>
            <a:ext cx="5965216" cy="687393"/>
            <a:chOff x="1307997" y="4598421"/>
            <a:chExt cx="6036686" cy="6873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ectangle 28"/>
            <p:cNvSpPr/>
            <p:nvPr/>
          </p:nvSpPr>
          <p:spPr>
            <a:xfrm rot="5400000">
              <a:off x="3982643" y="1923775"/>
              <a:ext cx="687393" cy="6036686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307997" y="4598421"/>
              <a:ext cx="6036686" cy="687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π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→ </a:t>
              </a:r>
              <a:r>
                <a:rPr lang="el-GR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σ</a:t>
              </a: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* transition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58148" y="853260"/>
            <a:ext cx="1307864" cy="859242"/>
            <a:chOff x="132" y="4512497"/>
            <a:chExt cx="1307864" cy="8592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132" y="4512497"/>
              <a:ext cx="1307864" cy="85924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42077" y="4554442"/>
              <a:ext cx="1223974" cy="775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6</a:t>
              </a:r>
              <a:endParaRPr lang="en-US" sz="43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2910" y="855246"/>
            <a:ext cx="1307864" cy="859242"/>
            <a:chOff x="132" y="4512497"/>
            <a:chExt cx="1307864" cy="8592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132" y="4512497"/>
              <a:ext cx="1307864" cy="85924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6"/>
            <p:cNvSpPr/>
            <p:nvPr/>
          </p:nvSpPr>
          <p:spPr>
            <a:xfrm>
              <a:off x="42077" y="4554442"/>
              <a:ext cx="1223974" cy="7753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&amp;</a:t>
              </a:r>
              <a:endParaRPr lang="en-US" sz="43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9308" y="-1156692"/>
            <a:ext cx="6885383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Electromagnetic Radiation</a:t>
            </a:r>
            <a:endParaRPr lang="en-US" sz="7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4680" y="620688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dirty="0" smtClean="0"/>
              <a:t>Terms used in </a:t>
            </a:r>
          </a:p>
          <a:p>
            <a:r>
              <a:rPr lang="en-US" sz="7200" dirty="0" smtClean="0"/>
              <a:t>UV / Visible Spectroscopy</a:t>
            </a:r>
            <a:endParaRPr lang="en-US" sz="7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36709" flipH="1">
            <a:off x="148535" y="1624339"/>
            <a:ext cx="4967258" cy="538123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Chromophore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295400"/>
            <a:ext cx="8305800" cy="5205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The part of a molecule responsible for imparting color, are called as chromospheres.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The functional groups containing multiple bonds capable of absorbing radiations above 200 nm due to </a:t>
            </a:r>
            <a:r>
              <a:rPr lang="en-US" dirty="0" smtClean="0">
                <a:cs typeface="Times New Roman"/>
              </a:rPr>
              <a:t>n →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el-GR" dirty="0" smtClean="0">
                <a:cs typeface="Times New Roman"/>
              </a:rPr>
              <a:t>π</a:t>
            </a:r>
            <a:r>
              <a:rPr lang="en-US" dirty="0" smtClean="0">
                <a:cs typeface="Times New Roman"/>
              </a:rPr>
              <a:t>* &amp; </a:t>
            </a:r>
            <a:r>
              <a:rPr lang="el-GR" dirty="0" smtClean="0">
                <a:cs typeface="Times New Roman"/>
              </a:rPr>
              <a:t>π</a:t>
            </a:r>
            <a:r>
              <a:rPr lang="en-US" dirty="0" smtClean="0">
                <a:cs typeface="Times New Roman"/>
              </a:rPr>
              <a:t> → </a:t>
            </a:r>
            <a:r>
              <a:rPr lang="el-GR" dirty="0" smtClean="0">
                <a:cs typeface="Times New Roman"/>
              </a:rPr>
              <a:t>π</a:t>
            </a:r>
            <a:r>
              <a:rPr lang="en-US" dirty="0" smtClean="0">
                <a:cs typeface="Times New Roman"/>
              </a:rPr>
              <a:t>* transitions.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 NO</a:t>
            </a:r>
            <a:r>
              <a:rPr lang="en-US" baseline="-25000" dirty="0" smtClean="0"/>
              <a:t>2</a:t>
            </a:r>
            <a:r>
              <a:rPr lang="en-US" dirty="0" smtClean="0"/>
              <a:t>, N=O, C=O, C=N, C</a:t>
            </a:r>
            <a:r>
              <a:rPr lang="en-US" dirty="0" smtClean="0">
                <a:latin typeface="Times New Roman"/>
                <a:cs typeface="Times New Roman"/>
              </a:rPr>
              <a:t>≡N, C=C, C=S, etc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Chromophore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295400"/>
            <a:ext cx="8305800" cy="52054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To interpretate UV – visible spectrum following points should be noted: </a:t>
            </a:r>
            <a:endParaRPr lang="en-US" dirty="0" smtClean="0"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Non-conjugated alkenes show an intense absorption below 200 nm &amp; are therefore inaccessible to UV spectrophotometer.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Non-conjugated carbonyl group compound give a weak absorption band in the 200 - 300 nm region.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Chromophore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124744"/>
            <a:ext cx="83058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e.g. 		Acetone which has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279 nm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and that cyclohexane has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291 nm.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0" indent="19050" algn="just">
              <a:buNone/>
            </a:pPr>
            <a:r>
              <a:rPr lang="en-US" dirty="0" smtClean="0"/>
              <a:t>	When double bonds are conjugated in a compound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is shifted to longer wavelength.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en-US" dirty="0" smtClean="0"/>
              <a:t>e.g. 	1,5 - </a:t>
            </a:r>
            <a:r>
              <a:rPr lang="en-US" dirty="0" err="1" smtClean="0"/>
              <a:t>hexadiene</a:t>
            </a:r>
            <a:r>
              <a:rPr lang="en-US" dirty="0" smtClean="0"/>
              <a:t> has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178 nm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en-US" dirty="0" smtClean="0"/>
              <a:t>	  	2,4 - </a:t>
            </a:r>
            <a:r>
              <a:rPr lang="en-US" dirty="0" err="1" smtClean="0"/>
              <a:t>hexadiene</a:t>
            </a:r>
            <a:r>
              <a:rPr lang="en-US" dirty="0" smtClean="0"/>
              <a:t> has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227 nm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31640" y="1196752"/>
          <a:ext cx="1624186" cy="1172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6" name="ChemSketch" r:id="rId6" imgW="798480" imgH="576000" progId="">
                  <p:embed/>
                </p:oleObj>
              </mc:Choice>
              <mc:Fallback>
                <p:oleObj name="ChemSketch" r:id="rId6" imgW="798480" imgH="576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1624186" cy="1172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54181" y="1484784"/>
          <a:ext cx="1310307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ChemSketch" r:id="rId8" imgW="460080" imgH="844200" progId="">
                  <p:embed/>
                </p:oleObj>
              </mc:Choice>
              <mc:Fallback>
                <p:oleObj name="ChemSketch" r:id="rId8" imgW="460080" imgH="844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181" y="1484784"/>
                        <a:ext cx="1310307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41375" y="5732463"/>
          <a:ext cx="34099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ChemSketch" r:id="rId10" imgW="1481400" imgH="301680" progId="">
                  <p:embed/>
                </p:oleObj>
              </mc:Choice>
              <mc:Fallback>
                <p:oleObj name="ChemSketch" r:id="rId10" imgW="1481400" imgH="301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5732463"/>
                        <a:ext cx="340995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4690442" y="5733256"/>
          <a:ext cx="34099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ChemSketch" r:id="rId12" imgW="1481400" imgH="301680" progId="">
                  <p:embed/>
                </p:oleObj>
              </mc:Choice>
              <mc:Fallback>
                <p:oleObj name="ChemSketch" r:id="rId12" imgW="1481400" imgH="301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442" y="5733256"/>
                        <a:ext cx="340995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Chromophore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295400"/>
            <a:ext cx="8305800" cy="520543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dirty="0" smtClean="0"/>
              <a:t>Conjugation of C=C and carbonyl group shifts the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of both groups to longer wavelength.</a:t>
            </a:r>
          </a:p>
          <a:p>
            <a:pPr marL="514350" indent="-514350" algn="just">
              <a:buNone/>
            </a:pPr>
            <a:r>
              <a:rPr lang="en-US" dirty="0" smtClean="0"/>
              <a:t>e.g. Ethylene has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171 nm</a:t>
            </a:r>
          </a:p>
          <a:p>
            <a:pPr marL="514350" indent="-514350" algn="just">
              <a:buNone/>
            </a:pPr>
            <a:r>
              <a:rPr lang="en-US" dirty="0" smtClean="0"/>
              <a:t>	  Acetone has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279 nm</a:t>
            </a:r>
          </a:p>
          <a:p>
            <a:pPr marL="514350" indent="-514350" algn="just">
              <a:buNone/>
            </a:pPr>
            <a:r>
              <a:rPr lang="en-US" dirty="0" smtClean="0"/>
              <a:t>		   </a:t>
            </a:r>
          </a:p>
          <a:p>
            <a:pPr marL="514350" indent="-514350" algn="just">
              <a:buNone/>
            </a:pPr>
            <a:r>
              <a:rPr lang="en-US" dirty="0" smtClean="0"/>
              <a:t>	  	  Crotonaldehyde has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290 nm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5756300" y="2780928"/>
          <a:ext cx="1912044" cy="137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ChemSketch" r:id="rId6" imgW="798480" imgH="576000" progId="">
                  <p:embed/>
                </p:oleObj>
              </mc:Choice>
              <mc:Fallback>
                <p:oleObj name="ChemSketch" r:id="rId6" imgW="798480" imgH="576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300" y="2780928"/>
                        <a:ext cx="1912044" cy="1379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1809750" y="3717032"/>
          <a:ext cx="1473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ChemSketch" r:id="rId8" imgW="640080" imgH="176760" progId="">
                  <p:embed/>
                </p:oleObj>
              </mc:Choice>
              <mc:Fallback>
                <p:oleObj name="ChemSketch" r:id="rId8" imgW="640080" imgH="176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717032"/>
                        <a:ext cx="14732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203848" y="4941168"/>
          <a:ext cx="282490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ChemSketch" r:id="rId10" imgW="1027080" imgH="576000" progId="">
                  <p:embed/>
                </p:oleObj>
              </mc:Choice>
              <mc:Fallback>
                <p:oleObj name="ChemSketch" r:id="rId10" imgW="1027080" imgH="576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941168"/>
                        <a:ext cx="2824900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Auxochrome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295400"/>
            <a:ext cx="83058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The functional groups attached to a chromophore which modifies the ability of the chromophore to absorb light , altering the wavelength or intensity of absorption.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The functional group with non-bonding electrons that does not absorb radiation in near UV region but when attached to a chromophore alters the wavelength &amp; intensity of absorption.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Auxochrome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295400"/>
            <a:ext cx="83058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e.g. 	Benzene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255 nm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	Phenol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270 nm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	Aniline </a:t>
            </a: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280 nm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660033" y="980728"/>
          <a:ext cx="1152327" cy="1285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ChemSketch" r:id="rId6" imgW="576000" imgH="642960" progId="">
                  <p:embed/>
                </p:oleObj>
              </mc:Choice>
              <mc:Fallback>
                <p:oleObj name="ChemSketch" r:id="rId6" imgW="576000" imgH="642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033" y="980728"/>
                        <a:ext cx="1152327" cy="1285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6659835" y="2348880"/>
          <a:ext cx="11525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ChemSketch" r:id="rId8" imgW="576000" imgH="902160" progId="">
                  <p:embed/>
                </p:oleObj>
              </mc:Choice>
              <mc:Fallback>
                <p:oleObj name="ChemSketch" r:id="rId8" imgW="576000" imgH="902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835" y="2348880"/>
                        <a:ext cx="115252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6659563" y="4365104"/>
          <a:ext cx="11525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ChemSketch" r:id="rId10" imgW="576000" imgH="902160" progId="">
                  <p:embed/>
                </p:oleObj>
              </mc:Choice>
              <mc:Fallback>
                <p:oleObj name="ChemSketch" r:id="rId10" imgW="576000" imgH="9021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365104"/>
                        <a:ext cx="115252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87526" flipH="1">
            <a:off x="1176031" y="-1833231"/>
            <a:ext cx="6429661" cy="8521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7734" y="-27384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Absorption </a:t>
            </a:r>
          </a:p>
          <a:p>
            <a:r>
              <a:rPr lang="en-US" sz="7200" dirty="0" smtClean="0"/>
              <a:t>&amp; Intensity Shifts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48072" y="764704"/>
          <a:ext cx="838842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3A11F-6513-4436-AFE1-E7B25C27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DA3A11F-6513-4436-AFE1-E7B25C27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AC362F-6B79-4BFF-92FA-3A8E532F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CAC362F-6B79-4BFF-92FA-3A8E532F4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4099C-5CB9-495E-AF56-AD9937556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EF4099C-5CB9-495E-AF56-AD9937556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5ED53B-6BEB-4376-8D20-8A537A61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0A5ED53B-6BEB-4376-8D20-8A537A610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187D02-842C-4A6C-BE3C-02B246641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8187D02-842C-4A6C-BE3C-02B246641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F84B0-84ED-4BCD-987B-126A5D34D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39DF84B0-84ED-4BCD-987B-126A5D34D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093D14-7843-4B6B-BCEC-2494447D9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72093D14-7843-4B6B-BCEC-2494447D9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694379-5BF2-4627-8B28-C3299C43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08694379-5BF2-4627-8B28-C3299C435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1500174"/>
            <a:ext cx="83820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absorption maxima (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Times New Roman"/>
              </a:rPr>
              <a:t>λ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Times New Roman"/>
              </a:rPr>
              <a:t>max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) of a compound shifts to longer wavelength, it is known as bathochromic shift or red shift.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Times New Roman"/>
              </a:rPr>
              <a:t>The effect is due to presence of an auxochrome or by the change of solvent. </a:t>
            </a:r>
            <a:endParaRPr lang="en-US" sz="3200" dirty="0" smtClean="0"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 smtClean="0"/>
              <a:t>e.g. An auxochrome group like –OH, -OCH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causes absorption of compound at longer wavelength.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71197" y="91916"/>
            <a:ext cx="7193291" cy="1248852"/>
            <a:chOff x="1087634" y="1574"/>
            <a:chExt cx="7193291" cy="1248852"/>
          </a:xfrm>
          <a:scene3d>
            <a:camera prst="orthographicFront"/>
            <a:lightRig rig="flat" dir="t"/>
          </a:scene3d>
        </p:grpSpPr>
        <p:sp>
          <p:nvSpPr>
            <p:cNvPr id="15" name="Right Arrow 14"/>
            <p:cNvSpPr/>
            <p:nvPr/>
          </p:nvSpPr>
          <p:spPr>
            <a:xfrm>
              <a:off x="1087634" y="1574"/>
              <a:ext cx="7193291" cy="1248852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1087634" y="157680"/>
              <a:ext cx="6724971" cy="936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0988" lvl="1" indent="-280988" algn="l" defTabSz="1600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Bathochromic Shift (Red Shift)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1060" y="91916"/>
            <a:ext cx="980137" cy="1248852"/>
            <a:chOff x="107497" y="1574"/>
            <a:chExt cx="980137" cy="1248852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107497" y="1574"/>
              <a:ext cx="980137" cy="12488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155343" y="49420"/>
              <a:ext cx="884445" cy="1153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1</a:t>
              </a:r>
              <a:endParaRPr lang="en-US" sz="4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747464"/>
            <a:ext cx="8077200" cy="219663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83568" y="0"/>
            <a:ext cx="8305800" cy="6525344"/>
          </a:xfrm>
        </p:spPr>
        <p:txBody>
          <a:bodyPr>
            <a:normAutofit lnSpcReduction="10000"/>
          </a:bodyPr>
          <a:lstStyle/>
          <a:p>
            <a:pPr algn="just"/>
            <a:endParaRPr lang="en-US" sz="3200" dirty="0" smtClean="0"/>
          </a:p>
          <a:p>
            <a:pPr algn="just"/>
            <a:r>
              <a:rPr lang="en-US" sz="3200" dirty="0"/>
              <a:t>Electromagnetic radiation is the energy transmitted through the space in the form of </a:t>
            </a:r>
            <a:r>
              <a:rPr lang="en-US" sz="3200" dirty="0" smtClean="0"/>
              <a:t>waves</a:t>
            </a:r>
            <a:endParaRPr lang="en-US" sz="3200" dirty="0"/>
          </a:p>
          <a:p>
            <a:pPr marL="0" indent="0" algn="just">
              <a:buNone/>
            </a:pPr>
            <a:endParaRPr lang="en-US" sz="3200" dirty="0"/>
          </a:p>
          <a:p>
            <a:pPr algn="just"/>
            <a:r>
              <a:rPr lang="en-US" sz="3200" dirty="0" smtClean="0"/>
              <a:t>Electromagnetic </a:t>
            </a:r>
            <a:r>
              <a:rPr lang="en-US" sz="3200" dirty="0" smtClean="0"/>
              <a:t>radiation consist of discrete packages of energy which are called as photons.</a:t>
            </a:r>
          </a:p>
          <a:p>
            <a:endParaRPr lang="en-US" sz="3200" dirty="0" smtClean="0"/>
          </a:p>
          <a:p>
            <a:pPr algn="just"/>
            <a:r>
              <a:rPr lang="en-US" sz="3200" dirty="0"/>
              <a:t>Electromagnetic radiation consists </a:t>
            </a:r>
            <a:r>
              <a:rPr lang="en-US" sz="3200" dirty="0" smtClean="0"/>
              <a:t>of an oscillating electric field (E) &amp; an oscillating magnetic field (M) which are perpendicular to each other</a:t>
            </a:r>
            <a:r>
              <a:rPr lang="en-US" sz="3200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1340768"/>
            <a:ext cx="83820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In alkaline medium,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p-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nitrophenol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shows red shift. Because negatively charged oxygen delocalizes more effectively than the unshared pair of electron.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baseline="0" dirty="0" smtClean="0">
              <a:ea typeface="+mn-ea"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baseline="0" dirty="0" smtClean="0">
              <a:ea typeface="+mn-ea"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baseline="0" dirty="0" smtClean="0">
              <a:ea typeface="+mn-ea"/>
              <a:cs typeface="Times New Roman"/>
            </a:endParaRPr>
          </a:p>
          <a:p>
            <a:pPr marL="1714500" lvl="3" indent="-342900" algn="just"/>
            <a:r>
              <a:rPr lang="en-US" sz="3200" baseline="0" dirty="0" smtClean="0">
                <a:ea typeface="+mn-ea"/>
                <a:cs typeface="Times New Roman"/>
              </a:rPr>
              <a:t>p-</a:t>
            </a:r>
            <a:r>
              <a:rPr lang="en-US" sz="3200" baseline="0" dirty="0" err="1" smtClean="0">
                <a:ea typeface="+mn-ea"/>
                <a:cs typeface="Times New Roman"/>
              </a:rPr>
              <a:t>nitrophenol</a:t>
            </a:r>
            <a:endParaRPr lang="en-US" sz="3200" baseline="0" dirty="0" smtClean="0">
              <a:ea typeface="+mn-ea"/>
              <a:cs typeface="Times New Roman"/>
            </a:endParaRPr>
          </a:p>
          <a:p>
            <a:pPr marL="1714500" lvl="3" indent="-342900" algn="just"/>
            <a:r>
              <a:rPr lang="el-GR" sz="3200" baseline="0" dirty="0" smtClean="0">
                <a:latin typeface="Calibri"/>
                <a:cs typeface="Times New Roman"/>
              </a:rPr>
              <a:t>λ</a:t>
            </a:r>
            <a:r>
              <a:rPr lang="en-US" sz="3200" baseline="-25000" dirty="0" smtClean="0">
                <a:latin typeface="Calibri"/>
                <a:cs typeface="Times New Roman"/>
              </a:rPr>
              <a:t>max</a:t>
            </a:r>
            <a:r>
              <a:rPr lang="en-US" sz="3200" baseline="0" dirty="0" smtClean="0">
                <a:latin typeface="Calibri"/>
                <a:cs typeface="Times New Roman"/>
              </a:rPr>
              <a:t> = 255 nm	</a:t>
            </a:r>
            <a:r>
              <a:rPr lang="el-GR" sz="3200" dirty="0" smtClean="0">
                <a:cs typeface="Times New Roman"/>
              </a:rPr>
              <a:t> λ</a:t>
            </a:r>
            <a:r>
              <a:rPr lang="en-US" sz="3200" baseline="-25000" dirty="0" smtClean="0">
                <a:cs typeface="Times New Roman"/>
              </a:rPr>
              <a:t>max</a:t>
            </a:r>
            <a:r>
              <a:rPr lang="en-US" sz="3200" dirty="0" smtClean="0">
                <a:cs typeface="Times New Roman"/>
              </a:rPr>
              <a:t> = 265 nm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771197" y="91916"/>
            <a:ext cx="7193291" cy="1248852"/>
            <a:chOff x="1087634" y="1574"/>
            <a:chExt cx="7193291" cy="1248852"/>
          </a:xfrm>
          <a:scene3d>
            <a:camera prst="orthographicFront"/>
            <a:lightRig rig="flat" dir="t"/>
          </a:scene3d>
        </p:grpSpPr>
        <p:sp>
          <p:nvSpPr>
            <p:cNvPr id="15" name="Right Arrow 14"/>
            <p:cNvSpPr/>
            <p:nvPr/>
          </p:nvSpPr>
          <p:spPr>
            <a:xfrm>
              <a:off x="1087634" y="1574"/>
              <a:ext cx="7193291" cy="1248852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1087634" y="157680"/>
              <a:ext cx="6724971" cy="936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0988" lvl="1" indent="-280988" algn="l" defTabSz="1600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Bathochromic Shift (Red Shift)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791060" y="91916"/>
            <a:ext cx="980137" cy="1248852"/>
            <a:chOff x="107497" y="1574"/>
            <a:chExt cx="980137" cy="1248852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107497" y="1574"/>
              <a:ext cx="980137" cy="12488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155343" y="49420"/>
              <a:ext cx="884445" cy="1153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1</a:t>
              </a:r>
              <a:endParaRPr lang="en-US" sz="4400" kern="120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55776" y="3501008"/>
          <a:ext cx="4392488" cy="226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ChemSketch" r:id="rId5" imgW="2103120" imgH="1380600" progId="">
                  <p:embed/>
                </p:oleObj>
              </mc:Choice>
              <mc:Fallback>
                <p:oleObj name="ChemSketch" r:id="rId5" imgW="2103120" imgH="1380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501008"/>
                        <a:ext cx="4392488" cy="226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1500174"/>
            <a:ext cx="83820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absorption maxima (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Times New Roman"/>
              </a:rPr>
              <a:t>λ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Times New Roman"/>
              </a:rPr>
              <a:t>max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) of a compound shifts to shorter wavelength, it is known as hypsochromic shift or blue shift.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Times New Roman"/>
              </a:rPr>
              <a:t>The effect is due to presence of an group causes removal of conjugation or by the change of solvent. </a:t>
            </a:r>
            <a:endParaRPr lang="en-US" sz="3200" dirty="0" smtClean="0"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algn="just"/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07721" y="91916"/>
            <a:ext cx="7193291" cy="1248852"/>
            <a:chOff x="1087634" y="1375312"/>
            <a:chExt cx="7193291" cy="1248852"/>
          </a:xfrm>
          <a:scene3d>
            <a:camera prst="orthographicFront"/>
            <a:lightRig rig="flat" dir="t"/>
          </a:scene3d>
        </p:grpSpPr>
        <p:sp>
          <p:nvSpPr>
            <p:cNvPr id="17" name="Right Arrow 16"/>
            <p:cNvSpPr/>
            <p:nvPr/>
          </p:nvSpPr>
          <p:spPr>
            <a:xfrm>
              <a:off x="1087634" y="1375312"/>
              <a:ext cx="7193291" cy="1248852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lnRef>
            <a:fillRef idx="1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1087634" y="1531418"/>
              <a:ext cx="6724971" cy="936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Hypsochromic Shift (Blue Shift)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7584" y="91916"/>
            <a:ext cx="980137" cy="1248852"/>
            <a:chOff x="107497" y="1375312"/>
            <a:chExt cx="980137" cy="1248852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07497" y="1375312"/>
              <a:ext cx="980137" cy="12488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155343" y="1423158"/>
              <a:ext cx="884445" cy="1153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2</a:t>
              </a:r>
              <a:endParaRPr lang="en-US" sz="4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1500174"/>
            <a:ext cx="83820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3200" dirty="0" smtClean="0"/>
              <a:t>Aniline shows blue shift in acidic medium, it loses conjugation.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1714500" lvl="3" indent="-342900" algn="just"/>
            <a:r>
              <a:rPr lang="en-US" sz="3200" dirty="0" smtClean="0">
                <a:cs typeface="Times New Roman"/>
              </a:rPr>
              <a:t>	Aniline</a:t>
            </a:r>
          </a:p>
          <a:p>
            <a:pPr marL="1714500" lvl="3" indent="-342900" algn="just"/>
            <a:r>
              <a:rPr lang="el-GR" sz="3200" dirty="0" smtClean="0">
                <a:cs typeface="Times New Roman"/>
              </a:rPr>
              <a:t>λ</a:t>
            </a:r>
            <a:r>
              <a:rPr lang="en-US" sz="3200" baseline="-25000" dirty="0" smtClean="0">
                <a:cs typeface="Times New Roman"/>
              </a:rPr>
              <a:t>max</a:t>
            </a:r>
            <a:r>
              <a:rPr lang="en-US" sz="3200" dirty="0" smtClean="0">
                <a:cs typeface="Times New Roman"/>
              </a:rPr>
              <a:t> = 280 nm	   </a:t>
            </a:r>
            <a:r>
              <a:rPr lang="el-GR" sz="3200" dirty="0" smtClean="0">
                <a:cs typeface="Times New Roman"/>
              </a:rPr>
              <a:t> λ</a:t>
            </a:r>
            <a:r>
              <a:rPr lang="en-US" sz="3200" baseline="-25000" dirty="0" smtClean="0">
                <a:cs typeface="Times New Roman"/>
              </a:rPr>
              <a:t>max</a:t>
            </a:r>
            <a:r>
              <a:rPr lang="en-US" sz="3200" dirty="0" smtClean="0">
                <a:cs typeface="Times New Roman"/>
              </a:rPr>
              <a:t> = 265 nm</a:t>
            </a:r>
            <a:endParaRPr lang="en-US" sz="3200" dirty="0" smtClean="0"/>
          </a:p>
          <a:p>
            <a:pPr marL="342900" lvl="0" indent="-342900" algn="just"/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807721" y="91916"/>
            <a:ext cx="7193291" cy="1248852"/>
            <a:chOff x="1087634" y="1375312"/>
            <a:chExt cx="7193291" cy="1248852"/>
          </a:xfrm>
          <a:scene3d>
            <a:camera prst="orthographicFront"/>
            <a:lightRig rig="flat" dir="t"/>
          </a:scene3d>
        </p:grpSpPr>
        <p:sp>
          <p:nvSpPr>
            <p:cNvPr id="17" name="Right Arrow 16"/>
            <p:cNvSpPr/>
            <p:nvPr/>
          </p:nvSpPr>
          <p:spPr>
            <a:xfrm>
              <a:off x="1087634" y="1375312"/>
              <a:ext cx="7193291" cy="1248852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lnRef>
            <a:fillRef idx="1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1087634" y="1531418"/>
              <a:ext cx="6724971" cy="936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Hypsochromic Shift (Blue Shift)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827584" y="91916"/>
            <a:ext cx="980137" cy="1248852"/>
            <a:chOff x="107497" y="1375312"/>
            <a:chExt cx="980137" cy="1248852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07497" y="1375312"/>
              <a:ext cx="980137" cy="12488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155343" y="1423158"/>
              <a:ext cx="884445" cy="1153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2</a:t>
              </a:r>
              <a:endParaRPr lang="en-US" sz="4400" kern="1200" dirty="0"/>
            </a:p>
          </p:txBody>
        </p:sp>
      </p:grp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411760" y="3140968"/>
          <a:ext cx="5227743" cy="183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ChemSketch" r:id="rId5" imgW="2215800" imgH="990720" progId="">
                  <p:embed/>
                </p:oleObj>
              </mc:Choice>
              <mc:Fallback>
                <p:oleObj name="ChemSketch" r:id="rId5" imgW="2215800" imgH="990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140968"/>
                        <a:ext cx="5227743" cy="1839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1412776"/>
            <a:ext cx="83820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absorption intensity (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Times New Roman"/>
              </a:rPr>
              <a:t>ε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) of a compound is increased, it is known as hyperchromic shift.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Times New Roman"/>
              </a:rPr>
              <a:t>If auxochrome introduces to the compound, the intensity of absorption increases.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1714500" lvl="3" indent="-342900" algn="just"/>
            <a:r>
              <a:rPr lang="en-US" sz="3200" dirty="0" smtClean="0">
                <a:cs typeface="Times New Roman"/>
              </a:rPr>
              <a:t>Pyridine			2-methyl pyridine</a:t>
            </a:r>
          </a:p>
          <a:p>
            <a:pPr marL="1089025" lvl="3" indent="-342900" algn="just"/>
            <a:r>
              <a:rPr lang="el-GR" sz="3200" dirty="0" smtClean="0">
                <a:cs typeface="Times New Roman"/>
              </a:rPr>
              <a:t>λ</a:t>
            </a:r>
            <a:r>
              <a:rPr lang="en-US" sz="3200" baseline="-25000" dirty="0" smtClean="0">
                <a:cs typeface="Times New Roman"/>
              </a:rPr>
              <a:t>max</a:t>
            </a:r>
            <a:r>
              <a:rPr lang="en-US" sz="3200" dirty="0" smtClean="0">
                <a:cs typeface="Times New Roman"/>
              </a:rPr>
              <a:t> = 257 nm	   </a:t>
            </a:r>
            <a:r>
              <a:rPr lang="el-GR" sz="3200" dirty="0" smtClean="0">
                <a:cs typeface="Times New Roman"/>
              </a:rPr>
              <a:t> </a:t>
            </a:r>
            <a:r>
              <a:rPr lang="en-US" sz="3200" dirty="0" smtClean="0">
                <a:cs typeface="Times New Roman"/>
              </a:rPr>
              <a:t>	   </a:t>
            </a:r>
            <a:r>
              <a:rPr lang="el-GR" sz="3200" dirty="0" smtClean="0">
                <a:cs typeface="Times New Roman"/>
              </a:rPr>
              <a:t>λ</a:t>
            </a:r>
            <a:r>
              <a:rPr lang="en-US" sz="3200" baseline="-25000" dirty="0" smtClean="0">
                <a:cs typeface="Times New Roman"/>
              </a:rPr>
              <a:t>max</a:t>
            </a:r>
            <a:r>
              <a:rPr lang="en-US" sz="3200" dirty="0" smtClean="0">
                <a:cs typeface="Times New Roman"/>
              </a:rPr>
              <a:t> = 260 nm</a:t>
            </a:r>
          </a:p>
          <a:p>
            <a:pPr marL="1089025" lvl="3" indent="-342900" algn="just"/>
            <a:r>
              <a:rPr lang="en-US" sz="3200" dirty="0" smtClean="0">
                <a:cs typeface="Times New Roman"/>
              </a:rPr>
              <a:t>	ε = 2750			        ε = 3560 </a:t>
            </a:r>
            <a:endParaRPr lang="en-US" sz="3200" dirty="0" smtClean="0"/>
          </a:p>
          <a:p>
            <a:pPr marL="342900" lvl="0" indent="-342900" algn="just"/>
            <a:endParaRPr lang="en-US" sz="3200" dirty="0" smtClean="0"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1197" y="116632"/>
            <a:ext cx="7193291" cy="1248852"/>
            <a:chOff x="1087634" y="2749050"/>
            <a:chExt cx="7193291" cy="1248852"/>
          </a:xfrm>
          <a:scene3d>
            <a:camera prst="orthographicFront"/>
            <a:lightRig rig="flat" dir="t"/>
          </a:scene3d>
        </p:grpSpPr>
        <p:sp>
          <p:nvSpPr>
            <p:cNvPr id="17" name="Right Arrow 16"/>
            <p:cNvSpPr/>
            <p:nvPr/>
          </p:nvSpPr>
          <p:spPr>
            <a:xfrm>
              <a:off x="1087634" y="2749050"/>
              <a:ext cx="7193291" cy="1248852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7144567"/>
                <a:satOff val="-9195"/>
                <a:lumOff val="-717"/>
                <a:alphaOff val="0"/>
              </a:schemeClr>
            </a:lnRef>
            <a:fillRef idx="1">
              <a:schemeClr val="accent3">
                <a:tint val="40000"/>
                <a:alpha val="90000"/>
                <a:hueOff val="7144567"/>
                <a:satOff val="-9195"/>
                <a:lumOff val="-717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7144567"/>
                <a:satOff val="-9195"/>
                <a:lumOff val="-7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1087634" y="2905156"/>
              <a:ext cx="6724971" cy="936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Hyperchromic Effect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1060" y="116632"/>
            <a:ext cx="980137" cy="1248852"/>
            <a:chOff x="107497" y="2749050"/>
            <a:chExt cx="980137" cy="1248852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07497" y="2749050"/>
              <a:ext cx="980137" cy="12488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155343" y="2796896"/>
              <a:ext cx="884445" cy="1153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3</a:t>
              </a:r>
              <a:endParaRPr lang="en-US" sz="4400" kern="1200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051720" y="3789040"/>
          <a:ext cx="6073204" cy="154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ChemSketch" r:id="rId5" imgW="2673000" imgH="679680" progId="">
                  <p:embed/>
                </p:oleObj>
              </mc:Choice>
              <mc:Fallback>
                <p:oleObj name="ChemSketch" r:id="rId5" imgW="2673000" imgH="679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789040"/>
                        <a:ext cx="6073204" cy="1543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1412776"/>
            <a:ext cx="8382000" cy="535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absorption intensity (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Times New Roman"/>
              </a:rPr>
              <a:t>ε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) of a compound is decreased, it is known as hypochromic shift.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ea typeface="+mn-ea"/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200" dirty="0" smtClean="0">
              <a:cs typeface="Times New Roman"/>
            </a:endParaRPr>
          </a:p>
          <a:p>
            <a:pPr marL="1714500" lvl="3" indent="-342900" algn="just"/>
            <a:endParaRPr lang="en-US" sz="3200" dirty="0" smtClean="0">
              <a:cs typeface="Times New Roman"/>
            </a:endParaRPr>
          </a:p>
          <a:p>
            <a:pPr marL="1162050" lvl="3" indent="-342900" algn="just"/>
            <a:r>
              <a:rPr lang="en-US" sz="3200" dirty="0" smtClean="0">
                <a:cs typeface="Times New Roman"/>
              </a:rPr>
              <a:t>Naphthalene	       2-methyl naphthalene</a:t>
            </a:r>
          </a:p>
          <a:p>
            <a:pPr marL="1089025" lvl="3" indent="-342900" algn="just"/>
            <a:r>
              <a:rPr lang="en-US" sz="3200" dirty="0" smtClean="0">
                <a:cs typeface="Times New Roman"/>
              </a:rPr>
              <a:t>	ε = 19000			        ε = 10250 </a:t>
            </a:r>
            <a:endParaRPr lang="en-US" sz="3200" dirty="0" smtClean="0"/>
          </a:p>
          <a:p>
            <a:pPr marL="342900" lvl="0" indent="-342900" algn="just"/>
            <a:endParaRPr lang="en-US" sz="3200" dirty="0" smtClean="0">
              <a:cs typeface="Times New Roman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63303" y="2781300"/>
          <a:ext cx="7069137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ChemSketch" r:id="rId5" imgW="3111840" imgH="679680" progId="">
                  <p:embed/>
                </p:oleObj>
              </mc:Choice>
              <mc:Fallback>
                <p:oleObj name="ChemSketch" r:id="rId5" imgW="3111840" imgH="679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303" y="2781300"/>
                        <a:ext cx="7069137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771197" y="116632"/>
            <a:ext cx="7193291" cy="1248852"/>
            <a:chOff x="1087634" y="4122788"/>
            <a:chExt cx="7193291" cy="1248852"/>
          </a:xfrm>
          <a:scene3d>
            <a:camera prst="orthographicFront"/>
            <a:lightRig rig="flat" dir="t"/>
          </a:scene3d>
        </p:grpSpPr>
        <p:sp>
          <p:nvSpPr>
            <p:cNvPr id="16" name="Right Arrow 15"/>
            <p:cNvSpPr/>
            <p:nvPr/>
          </p:nvSpPr>
          <p:spPr>
            <a:xfrm>
              <a:off x="1087634" y="4122788"/>
              <a:ext cx="7193291" cy="1248852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ight Arrow 4"/>
            <p:cNvSpPr/>
            <p:nvPr/>
          </p:nvSpPr>
          <p:spPr>
            <a:xfrm>
              <a:off x="1087634" y="4278894"/>
              <a:ext cx="6724971" cy="936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Hypochromic Effect</a:t>
              </a:r>
              <a:endPara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1060" y="116632"/>
            <a:ext cx="980137" cy="1248852"/>
            <a:chOff x="107497" y="4122788"/>
            <a:chExt cx="980137" cy="1248852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107497" y="4122788"/>
              <a:ext cx="980137" cy="12488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155343" y="4170634"/>
              <a:ext cx="884445" cy="1153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6220" tIns="118110" rIns="236220" bIns="11811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200" kern="1200" dirty="0" smtClean="0"/>
                <a:t>4</a:t>
              </a:r>
              <a:endParaRPr lang="en-US" sz="62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89" y="1484784"/>
            <a:ext cx="16642" cy="433899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6294686"/>
            <a:ext cx="6781800" cy="5186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sz="2400" dirty="0" smtClean="0"/>
              <a:t>Wavelength ( </a:t>
            </a:r>
            <a:r>
              <a:rPr lang="el-GR" sz="2400" dirty="0" smtClean="0"/>
              <a:t>λ</a:t>
            </a:r>
            <a:r>
              <a:rPr lang="en-US" sz="2400" dirty="0" smtClean="0"/>
              <a:t> )</a:t>
            </a:r>
            <a:endParaRPr lang="en-US" sz="1600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sz="2400" dirty="0" smtClean="0">
                <a:effectLst/>
              </a:rPr>
              <a:t>Absorbance ( A )</a:t>
            </a:r>
            <a:endParaRPr lang="en-US" sz="2400" dirty="0">
              <a:effectLst/>
            </a:endParaRPr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841248" y="-90264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Shifts and Effects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2483768" y="3068960"/>
            <a:ext cx="4824536" cy="2391018"/>
          </a:xfrm>
          <a:custGeom>
            <a:avLst/>
            <a:gdLst>
              <a:gd name="connsiteX0" fmla="*/ 0 w 3729790"/>
              <a:gd name="connsiteY0" fmla="*/ 1688431 h 1688431"/>
              <a:gd name="connsiteX1" fmla="*/ 1925053 w 3729790"/>
              <a:gd name="connsiteY1" fmla="*/ 4010 h 1688431"/>
              <a:gd name="connsiteX2" fmla="*/ 3729790 w 3729790"/>
              <a:gd name="connsiteY2" fmla="*/ 1664368 h 16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90" h="1688431">
                <a:moveTo>
                  <a:pt x="0" y="1688431"/>
                </a:moveTo>
                <a:cubicBezTo>
                  <a:pt x="651710" y="848225"/>
                  <a:pt x="1303421" y="8020"/>
                  <a:pt x="1925053" y="4010"/>
                </a:cubicBezTo>
                <a:cubicBezTo>
                  <a:pt x="2546685" y="0"/>
                  <a:pt x="3324727" y="1359568"/>
                  <a:pt x="3729790" y="166436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932040" y="1628800"/>
            <a:ext cx="0" cy="316835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1"/>
          </p:cNvCxnSpPr>
          <p:nvPr/>
        </p:nvCxnSpPr>
        <p:spPr>
          <a:xfrm flipH="1" flipV="1">
            <a:off x="2555776" y="3068960"/>
            <a:ext cx="2418075" cy="567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1"/>
          </p:cNvCxnSpPr>
          <p:nvPr/>
        </p:nvCxnSpPr>
        <p:spPr>
          <a:xfrm flipV="1">
            <a:off x="4973851" y="3068960"/>
            <a:ext cx="2190437" cy="567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1124744"/>
            <a:ext cx="2951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Hyperchromic shift</a:t>
            </a:r>
            <a:endParaRPr lang="en-IN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564574" y="4705980"/>
            <a:ext cx="2951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Hypochromic shift</a:t>
            </a:r>
            <a:endParaRPr lang="en-IN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130509" y="2546901"/>
            <a:ext cx="825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Red</a:t>
            </a:r>
          </a:p>
          <a:p>
            <a:r>
              <a:rPr lang="en-US" sz="2800" dirty="0" smtClean="0"/>
              <a:t>shift</a:t>
            </a:r>
            <a:endParaRPr lang="en-IN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729909" y="2564904"/>
            <a:ext cx="825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Blue</a:t>
            </a:r>
          </a:p>
          <a:p>
            <a:r>
              <a:rPr lang="en-US" sz="2800" dirty="0" smtClean="0"/>
              <a:t>shift</a:t>
            </a:r>
            <a:endParaRPr lang="en-IN" sz="28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932040" y="3074639"/>
            <a:ext cx="41811" cy="2730625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03648" y="5805264"/>
            <a:ext cx="6781800" cy="5186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sz="2400" dirty="0" smtClean="0"/>
              <a:t>   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max</a:t>
            </a:r>
            <a:endParaRPr lang="en-US" sz="1600" baseline="-25000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nimBg="1"/>
      <p:bldP spid="627715" grpId="0" animBg="1"/>
      <p:bldP spid="22532" grpId="0"/>
      <p:bldP spid="22533" grpId="0"/>
      <p:bldP spid="16" grpId="0" animBg="1"/>
      <p:bldP spid="29" grpId="0"/>
      <p:bldP spid="30" grpId="0"/>
      <p:bldP spid="31" grpId="0"/>
      <p:bldP spid="32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0" y="1607840"/>
            <a:ext cx="4343400" cy="2685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Applications of </a:t>
            </a:r>
            <a:br>
              <a:rPr lang="en-US" dirty="0" smtClean="0"/>
            </a:br>
            <a:r>
              <a:rPr lang="en-US" dirty="0" smtClean="0"/>
              <a:t>UV / Visible</a:t>
            </a:r>
            <a:br>
              <a:rPr lang="en-US" dirty="0" smtClean="0"/>
            </a:br>
            <a:r>
              <a:rPr lang="en-US" dirty="0" smtClean="0"/>
              <a:t>Spectroscopy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7982272" cy="4929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Qualitative &amp; Quantitative Analysis:</a:t>
            </a:r>
          </a:p>
          <a:p>
            <a:pPr lvl="1" algn="just"/>
            <a:r>
              <a:rPr lang="en-US" dirty="0" smtClean="0"/>
              <a:t>It is used for characterizing aromatic compounds and conjugated olefins.</a:t>
            </a:r>
          </a:p>
          <a:p>
            <a:pPr lvl="1" algn="just"/>
            <a:r>
              <a:rPr lang="en-US" dirty="0" smtClean="0"/>
              <a:t>It can be used to find out molar concentration of the solute under study.</a:t>
            </a:r>
          </a:p>
          <a:p>
            <a:r>
              <a:rPr lang="en-US" dirty="0" smtClean="0"/>
              <a:t>Detection of impurities:</a:t>
            </a:r>
          </a:p>
          <a:p>
            <a:pPr lvl="1" algn="just"/>
            <a:r>
              <a:rPr lang="en-US" dirty="0" smtClean="0"/>
              <a:t>It is one of the important method to detect impurities in organic solvents.</a:t>
            </a:r>
          </a:p>
          <a:p>
            <a:r>
              <a:rPr lang="en-US" dirty="0" smtClean="0"/>
              <a:t>Detection of isomers are possible.</a:t>
            </a:r>
          </a:p>
          <a:p>
            <a:pPr algn="just"/>
            <a:r>
              <a:rPr lang="en-US" dirty="0" smtClean="0"/>
              <a:t>Determination of molecular weight using Beer’s law.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0" y="1607840"/>
            <a:ext cx="4343400" cy="2685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/>
              <a:t>References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Reference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Spectroscopy</a:t>
            </a:r>
          </a:p>
          <a:p>
            <a:pPr lvl="1"/>
            <a:r>
              <a:rPr lang="en-US" dirty="0" smtClean="0"/>
              <a:t>Donald A. Pavia</a:t>
            </a:r>
          </a:p>
          <a:p>
            <a:endParaRPr lang="en-US" dirty="0" smtClean="0"/>
          </a:p>
          <a:p>
            <a:r>
              <a:rPr lang="en-US" dirty="0" smtClean="0"/>
              <a:t>Elementary Organic Spectroscopy</a:t>
            </a:r>
          </a:p>
          <a:p>
            <a:pPr lvl="1"/>
            <a:r>
              <a:rPr lang="en-US" dirty="0" smtClean="0"/>
              <a:t>Y. R. Sharma</a:t>
            </a:r>
          </a:p>
          <a:p>
            <a:endParaRPr lang="en-US" dirty="0" smtClean="0"/>
          </a:p>
          <a:p>
            <a:r>
              <a:rPr lang="en-US" dirty="0" smtClean="0"/>
              <a:t>Physical Chemistry</a:t>
            </a:r>
          </a:p>
          <a:p>
            <a:pPr lvl="1"/>
            <a:r>
              <a:rPr lang="en-US" dirty="0" err="1" smtClean="0"/>
              <a:t>Puri</a:t>
            </a:r>
            <a:r>
              <a:rPr lang="en-US" dirty="0" smtClean="0"/>
              <a:t>, Sharma &amp; </a:t>
            </a:r>
            <a:r>
              <a:rPr lang="en-US" dirty="0" err="1" smtClean="0"/>
              <a:t>Pathaniya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0" y="1607840"/>
            <a:ext cx="4343400" cy="2685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/>
              <a:t>Thank you !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004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16632"/>
            <a:ext cx="8077200" cy="1143000"/>
          </a:xfrm>
        </p:spPr>
        <p:txBody>
          <a:bodyPr/>
          <a:lstStyle/>
          <a:p>
            <a:r>
              <a:rPr lang="en-US" dirty="0" smtClean="0"/>
              <a:t>Electromagnetic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83568" y="1340768"/>
            <a:ext cx="8305800" cy="551723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Frequency (</a:t>
            </a:r>
            <a:r>
              <a:rPr lang="el-GR" sz="3200" dirty="0" smtClean="0"/>
              <a:t>ν</a:t>
            </a:r>
            <a:r>
              <a:rPr lang="en-US" sz="3200" dirty="0" smtClean="0"/>
              <a:t>):</a:t>
            </a:r>
          </a:p>
          <a:p>
            <a:pPr lvl="1" algn="just"/>
            <a:r>
              <a:rPr lang="en-US" sz="2800" dirty="0" smtClean="0"/>
              <a:t>It is defined as the number of times electrical field radiation oscillates in one second.</a:t>
            </a:r>
          </a:p>
          <a:p>
            <a:pPr lvl="1" algn="just"/>
            <a:r>
              <a:rPr lang="en-US" sz="2800" dirty="0" smtClean="0"/>
              <a:t>The unit for frequency is Hertz (Hz).</a:t>
            </a:r>
          </a:p>
          <a:p>
            <a:pPr lvl="1" algn="ctr">
              <a:buNone/>
            </a:pPr>
            <a:r>
              <a:rPr lang="en-US" sz="2800" dirty="0" smtClean="0"/>
              <a:t>1 Hz = 1 cycle per second</a:t>
            </a:r>
          </a:p>
          <a:p>
            <a:endParaRPr lang="en-US" sz="3200" dirty="0" smtClean="0"/>
          </a:p>
          <a:p>
            <a:pPr algn="just"/>
            <a:r>
              <a:rPr lang="en-US" sz="3200" dirty="0" smtClean="0"/>
              <a:t>Wavelength (</a:t>
            </a:r>
            <a:r>
              <a:rPr lang="el-GR" sz="3200" dirty="0" smtClean="0"/>
              <a:t>λ</a:t>
            </a:r>
            <a:r>
              <a:rPr lang="en-US" sz="3200" dirty="0" smtClean="0"/>
              <a:t>):</a:t>
            </a:r>
          </a:p>
          <a:p>
            <a:pPr lvl="1" algn="just"/>
            <a:r>
              <a:rPr lang="en-US" sz="2800" dirty="0" smtClean="0"/>
              <a:t>It is the distance between two nearest parts of the wave in the same phase i.e. distance between two nearest crest or troughs.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16632"/>
            <a:ext cx="8077200" cy="1143000"/>
          </a:xfrm>
        </p:spPr>
        <p:txBody>
          <a:bodyPr/>
          <a:lstStyle/>
          <a:p>
            <a:r>
              <a:rPr lang="en-US" dirty="0" smtClean="0"/>
              <a:t>Electromagnetic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83568" y="3717032"/>
            <a:ext cx="8305800" cy="2924944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relationship between wavelength &amp; frequency can be written as:</a:t>
            </a:r>
          </a:p>
          <a:p>
            <a:pPr algn="ctr">
              <a:buNone/>
            </a:pPr>
            <a:r>
              <a:rPr lang="en-US" sz="3200" dirty="0" smtClean="0"/>
              <a:t>c = </a:t>
            </a:r>
            <a:r>
              <a:rPr lang="el-GR" sz="3200" dirty="0" smtClean="0"/>
              <a:t>ν</a:t>
            </a:r>
            <a:r>
              <a:rPr lang="en-US" sz="3200" dirty="0" smtClean="0"/>
              <a:t> </a:t>
            </a:r>
            <a:r>
              <a:rPr lang="el-GR" sz="3200" dirty="0" smtClean="0"/>
              <a:t>λ</a:t>
            </a:r>
            <a:endParaRPr lang="en-US" sz="3200" dirty="0" smtClean="0"/>
          </a:p>
          <a:p>
            <a:pPr algn="just"/>
            <a:r>
              <a:rPr lang="en-US" sz="3200" dirty="0" smtClean="0"/>
              <a:t>As photon is subjected to energy, so</a:t>
            </a:r>
          </a:p>
          <a:p>
            <a:pPr algn="ctr">
              <a:buNone/>
            </a:pPr>
            <a:r>
              <a:rPr lang="en-US" sz="2800" dirty="0" smtClean="0"/>
              <a:t>E = h</a:t>
            </a:r>
            <a:r>
              <a:rPr lang="el-GR" dirty="0" smtClean="0"/>
              <a:t> ν</a:t>
            </a:r>
            <a:r>
              <a:rPr lang="en-US" sz="2800" dirty="0" smtClean="0"/>
              <a:t> = h c / </a:t>
            </a:r>
            <a:r>
              <a:rPr lang="el-GR" dirty="0" smtClean="0"/>
              <a:t>λ</a:t>
            </a:r>
            <a:endParaRPr lang="en-US" sz="2800" dirty="0" smtClean="0"/>
          </a:p>
        </p:txBody>
      </p:sp>
      <p:pic>
        <p:nvPicPr>
          <p:cNvPr id="5" name="Picture 4" descr="wav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124744"/>
            <a:ext cx="7128792" cy="2332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7384"/>
            <a:ext cx="8077200" cy="1143000"/>
          </a:xfrm>
        </p:spPr>
        <p:txBody>
          <a:bodyPr/>
          <a:lstStyle/>
          <a:p>
            <a:r>
              <a:rPr lang="en-US" dirty="0" smtClean="0"/>
              <a:t>Electromagnetic Radiation</a:t>
            </a:r>
            <a:endParaRPr lang="en-US" dirty="0"/>
          </a:p>
        </p:txBody>
      </p:sp>
      <p:pic>
        <p:nvPicPr>
          <p:cNvPr id="7" name="Content Placeholder 6" descr="Spectrum.g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07504" y="2640250"/>
            <a:ext cx="9001000" cy="410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119675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Electromagnetic radiations arrange according to decreasing frequency and increasing wavelength gives electromagnetic spectrum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49842">
            <a:off x="1467937" y="-198554"/>
            <a:ext cx="6589529" cy="8751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80928"/>
            <a:ext cx="8136904" cy="280831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UV radiation region extends from 10nm to 400nm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V</a:t>
            </a:r>
            <a:r>
              <a:rPr lang="en-US" sz="3600" dirty="0" smtClean="0"/>
              <a:t>isible region extends from 400nm to 800nm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2738</Words>
  <Application>Microsoft Office PowerPoint</Application>
  <PresentationFormat>On-screen Show (4:3)</PresentationFormat>
  <Paragraphs>411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Training</vt:lpstr>
      <vt:lpstr>Equation</vt:lpstr>
      <vt:lpstr>ChemSketch</vt:lpstr>
      <vt:lpstr>UV / Visible Spectroscopy</vt:lpstr>
      <vt:lpstr>Spectroscopy</vt:lpstr>
      <vt:lpstr>PowerPoint Presentation</vt:lpstr>
      <vt:lpstr> </vt:lpstr>
      <vt:lpstr>PowerPoint Presentation</vt:lpstr>
      <vt:lpstr>Electromagnetic Radiation</vt:lpstr>
      <vt:lpstr>Electromagnetic Radiation</vt:lpstr>
      <vt:lpstr>Electromagnetic Radiation</vt:lpstr>
      <vt:lpstr>PowerPoint Presentation</vt:lpstr>
      <vt:lpstr>Visible Radiation</vt:lpstr>
      <vt:lpstr>PowerPoint Presentation</vt:lpstr>
      <vt:lpstr>Interaction of UV Visible Radiation with matter</vt:lpstr>
      <vt:lpstr>PowerPoint Presentation</vt:lpstr>
      <vt:lpstr>Lambert’s Law</vt:lpstr>
      <vt:lpstr>Lambert’s Law</vt:lpstr>
      <vt:lpstr>Lambert’s Law</vt:lpstr>
      <vt:lpstr>PowerPoint Presentation</vt:lpstr>
      <vt:lpstr>Beer’s Law</vt:lpstr>
      <vt:lpstr>Beer’s Law</vt:lpstr>
      <vt:lpstr>Beer’s Law</vt:lpstr>
      <vt:lpstr>Beer’s Law</vt:lpstr>
      <vt:lpstr>PowerPoint Presentation</vt:lpstr>
      <vt:lpstr>The possible electronic transitions can graphically shown as:</vt:lpstr>
      <vt:lpstr>The possible electronic transitions 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Chromophore</vt:lpstr>
      <vt:lpstr>Chromophore</vt:lpstr>
      <vt:lpstr>Chromophore</vt:lpstr>
      <vt:lpstr>Chromophore</vt:lpstr>
      <vt:lpstr>Auxochrome</vt:lpstr>
      <vt:lpstr>Auxochrome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Shifts and Effects</vt:lpstr>
      <vt:lpstr>Applications of  UV / Visible Spectroscopy</vt:lpstr>
      <vt:lpstr>Applications</vt:lpstr>
      <vt:lpstr>References</vt:lpstr>
      <vt:lpstr>Reference Books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 for FE</dc:title>
  <dc:creator/>
  <cp:lastModifiedBy/>
  <cp:revision>1</cp:revision>
  <dcterms:created xsi:type="dcterms:W3CDTF">2013-01-19T16:48:43Z</dcterms:created>
  <dcterms:modified xsi:type="dcterms:W3CDTF">2015-03-02T15:47:48Z</dcterms:modified>
</cp:coreProperties>
</file>